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0E59CB3D-56E6-4B87-A90C-F57C4442AD15}">
          <p14:sldIdLst>
            <p14:sldId id="256"/>
          </p14:sldIdLst>
        </p14:section>
        <p14:section name="Sección sin título" id="{CD2546BB-051D-4A17-A003-3EDFB5AB6D06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118BC7-C0D7-44E6-82E8-AEBADDE475CF}" type="datetimeFigureOut">
              <a:rPr lang="es-MX" smtClean="0"/>
              <a:pPr/>
              <a:t>15/06/2015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990F0A-7F6B-4CC8-AFB7-BB88F8E4DED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2348880"/>
            <a:ext cx="6552728" cy="1944216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SOLICITUD DE CITA INICIAL PARA PACIENTES CON HOJA DE REFERENCIA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475656" y="4839816"/>
            <a:ext cx="6641976" cy="533400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Subdirección de Atención al Usuario - 2015</a:t>
            </a:r>
          </a:p>
        </p:txBody>
      </p:sp>
    </p:spTree>
    <p:extLst>
      <p:ext uri="{BB962C8B-B14F-4D97-AF65-F5344CB8AC3E}">
        <p14:creationId xmlns:p14="http://schemas.microsoft.com/office/powerpoint/2010/main" val="341204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2451660"/>
            <a:ext cx="7992888" cy="213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personal médico 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de una Unidad de Salud de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Primer Nivel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1500" i="1" dirty="0" smtClean="0">
                <a:latin typeface="Calibri" pitchFamily="34" charset="0"/>
                <a:cs typeface="Calibri" pitchFamily="34" charset="0"/>
              </a:rPr>
              <a:t>(Centro de Salud, servicios médicos municipales, del DIF o de la Cruz Roja), 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Segundo Nivel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1500" i="1" dirty="0" smtClean="0">
                <a:latin typeface="Calibri" pitchFamily="34" charset="0"/>
                <a:cs typeface="Calibri" pitchFamily="34" charset="0"/>
              </a:rPr>
              <a:t>(Hospital General o Materno Infantil) 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de la Secretaría de Salud Estatal, después de valorar al paciente, si considera que es probable que presente un Diagnóstico de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Tercer Nivel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1500" i="1" dirty="0" smtClean="0">
                <a:latin typeface="Calibri" pitchFamily="34" charset="0"/>
                <a:cs typeface="Calibri" pitchFamily="34" charset="0"/>
              </a:rPr>
              <a:t>(que amerita la atención  en un Hospital de Alta Especialidad) 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elabora una </a:t>
            </a:r>
            <a:r>
              <a:rPr lang="es-MX" sz="1500" b="1" i="1" dirty="0" smtClean="0">
                <a:latin typeface="Calibri" pitchFamily="34" charset="0"/>
                <a:cs typeface="Calibri" pitchFamily="34" charset="0"/>
              </a:rPr>
              <a:t>Hoja de Referencia 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donde anota los datos del paciente, resume el problema de salud y explica el motivo por el cual lo refiere. </a:t>
            </a:r>
            <a:endParaRPr lang="es-MX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42976" y="1643050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Paso 1.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1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1795463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Paso 2.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2973139"/>
            <a:ext cx="64087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 smtClean="0">
                <a:latin typeface="Calibri" pitchFamily="34" charset="0"/>
                <a:cs typeface="Calibri" pitchFamily="34" charset="0"/>
              </a:rPr>
              <a:t>Asiste paciente o familiar responsable de 8:00 a 13:00 horas al hospital para solicitar consulta.</a:t>
            </a:r>
          </a:p>
          <a:p>
            <a:pPr algn="just"/>
            <a:r>
              <a:rPr lang="es-MX" sz="1500" dirty="0" smtClean="0">
                <a:latin typeface="Calibri" pitchFamily="34" charset="0"/>
                <a:cs typeface="Calibri" pitchFamily="34" charset="0"/>
              </a:rPr>
              <a:t>                                </a:t>
            </a:r>
          </a:p>
          <a:p>
            <a:pPr algn="just"/>
            <a:r>
              <a:rPr lang="es-MX" sz="15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s-MX" sz="1500" dirty="0" smtClean="0">
                <a:latin typeface="Calibri" pitchFamily="34" charset="0"/>
                <a:cs typeface="Calibri" pitchFamily="34" charset="0"/>
              </a:rPr>
              <a:t>Personal de Atención al Usuario revisa los datos contenidos en la Hoja de Referencia, para lo cual le pedimos que la tenga a la mano. </a:t>
            </a:r>
          </a:p>
          <a:p>
            <a:pPr algn="just"/>
            <a:endParaRPr lang="es-MX" sz="15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1643050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Paso 3.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2428868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 smtClean="0">
                <a:latin typeface="Calibri" pitchFamily="34" charset="0"/>
                <a:cs typeface="Calibri" pitchFamily="34" charset="0"/>
              </a:rPr>
              <a:t>El paciente o familiar responsable proporciona los siguientes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datos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Nombre completo del paciente.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Fecha de nacimiento.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Lugar de nacimiento.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Domicilio (calle, número, colonia, municipio, código postal).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Teléfono (casa, celular o para recados).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Nombre del familiar responsable.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Institución que lo refiere.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Número de folio.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Especialidad que se solicita.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Diagnóstico médico.</a:t>
            </a:r>
            <a:endParaRPr lang="es-MX" sz="15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1723455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Paso 4.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2615421"/>
            <a:ext cx="64087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 El personal de Atención al Usuario programa la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Cita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en la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Agenda Electrónica</a:t>
            </a:r>
            <a:r>
              <a:rPr lang="es-MX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, le entrega pre carnet con los siguientes datos:</a:t>
            </a: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Wingdings" pitchFamily="2" charset="2"/>
              <a:buChar char="ü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Fecha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ü"/>
            </a:pP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    Hora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ü"/>
            </a:pP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    Médico</a:t>
            </a:r>
          </a:p>
          <a:p>
            <a:pPr algn="just">
              <a:buClr>
                <a:srgbClr val="008000"/>
              </a:buClr>
              <a:buFont typeface="Wingdings" pitchFamily="2" charset="2"/>
              <a:buChar char="ü"/>
            </a:pP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    Piso en que se encuentra el consultorio</a:t>
            </a:r>
          </a:p>
          <a:p>
            <a:pPr algn="just"/>
            <a:endParaRPr lang="es-MX" sz="15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1643050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Paso 5.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428868"/>
            <a:ext cx="8280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 Se presenta el paciente con un acompañante adulto,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30 minutos antes de su consulta.</a:t>
            </a: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Pasa a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Caja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a pagar  por concepto de Consulta de Atención Inicial.</a:t>
            </a: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Confirma su Cita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en el Módulo de Atención al Usuario presentando su recibo de pago.</a:t>
            </a: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Pasa con el personal de Enfermería a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Somatometría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al piso donde se encuentra el consultorio de la especialidad.</a:t>
            </a: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Pasa a consulta con el médico especialista.</a:t>
            </a:r>
          </a:p>
          <a:p>
            <a:pPr>
              <a:buClr>
                <a:srgbClr val="008000"/>
              </a:buClr>
              <a:buFont typeface="Arial" pitchFamily="34" charset="0"/>
              <a:buChar char="•"/>
            </a:pPr>
            <a:endParaRPr lang="es-MX" sz="15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1795463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Le recordamos…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14414" y="2798926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 Para consulta por una Urgencia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NO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requiere cita,  puede acudir a Admisión Continua donde un médico valorará su estado. </a:t>
            </a: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</a:pPr>
            <a:r>
              <a:rPr lang="es-MX" sz="15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***</a:t>
            </a:r>
            <a:r>
              <a:rPr lang="es-MX" sz="1500" dirty="0" smtClean="0">
                <a:latin typeface="Calibri" pitchFamily="34" charset="0"/>
                <a:cs typeface="Calibri" pitchFamily="34" charset="0"/>
              </a:rPr>
              <a:t> Favor de notificar de la Urgencia desde  la entrada al persona de Vigilancia.</a:t>
            </a: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Es importante presentar  una identificación oficial al ingresar al hospital.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31640" y="2635165"/>
            <a:ext cx="64087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No puede pasar más que una persona acompañando al paciente.</a:t>
            </a: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Si requiere  apoyo de una Silla de Ruedas, al llegar al Hospital  puede solicitarla en la Caseta de Vigilancia o en Recepción.</a:t>
            </a:r>
          </a:p>
          <a:p>
            <a:pPr algn="just">
              <a:buClr>
                <a:srgbClr val="008000"/>
              </a:buClr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r>
              <a:rPr lang="es-MX" sz="1500" dirty="0" smtClean="0">
                <a:latin typeface="Calibri" pitchFamily="34" charset="0"/>
                <a:cs typeface="Calibri" pitchFamily="34" charset="0"/>
              </a:rPr>
              <a:t>Si acude en vehículo propio, </a:t>
            </a:r>
            <a:r>
              <a:rPr lang="es-MX" sz="1500" b="1" dirty="0" smtClean="0">
                <a:latin typeface="Calibri" pitchFamily="34" charset="0"/>
                <a:cs typeface="Calibri" pitchFamily="34" charset="0"/>
              </a:rPr>
              <a:t>contamos con estacionamiento gratuito.</a:t>
            </a:r>
          </a:p>
          <a:p>
            <a:pPr algn="just">
              <a:buClr>
                <a:srgbClr val="008000"/>
              </a:buClr>
              <a:buFont typeface="Arial" pitchFamily="34" charset="0"/>
              <a:buChar char="•"/>
            </a:pPr>
            <a:endParaRPr lang="es-MX" sz="15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42976" y="1643050"/>
            <a:ext cx="692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Le recordamos…</a:t>
            </a:r>
            <a:endParaRPr lang="es-MX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0800000" flipV="1">
            <a:off x="467541" y="1700808"/>
            <a:ext cx="8208914" cy="4104456"/>
          </a:xfrm>
          <a:prstGeom prst="rect">
            <a:avLst/>
          </a:prstGeom>
          <a:solidFill>
            <a:schemeClr val="tx2">
              <a:lumMod val="75000"/>
              <a:lumOff val="25000"/>
              <a:alpha val="92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CONMUTADOR:   5972 </a:t>
            </a:r>
            <a:r>
              <a:rPr lang="es-MX" b="1" dirty="0">
                <a:solidFill>
                  <a:schemeClr val="bg1"/>
                </a:solidFill>
                <a:latin typeface="Calibri" panose="020F0502020204030204" pitchFamily="34" charset="0"/>
              </a:rPr>
              <a:t>9800 </a:t>
            </a:r>
          </a:p>
          <a:p>
            <a:pPr algn="ctr">
              <a:defRPr/>
            </a:pPr>
            <a:endParaRPr lang="es-MX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INFORMES:  EXT. 1048 Y 1046</a:t>
            </a:r>
          </a:p>
          <a:p>
            <a:pPr algn="ctr">
              <a:defRPr/>
            </a:pPr>
            <a:endParaRPr lang="es-MX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CARRETERA </a:t>
            </a:r>
            <a:r>
              <a:rPr lang="es-MX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FEDERAL  MÉXICO PUEBLA KM. 34.5, PUEBLO DE </a:t>
            </a:r>
            <a:r>
              <a:rPr lang="es-MX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ZOQUIAPAN</a:t>
            </a: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MUNICIPIO DE IXTAPALUCA, ESTADO DE MÉXICO. C.P. 56530.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s-MX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s-MX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03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493</Words>
  <Application>Microsoft Office PowerPoint</Application>
  <PresentationFormat>Presentación en pantalla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Origen</vt:lpstr>
      <vt:lpstr>SOLICITUD DE CITA INICIAL PARA PACIENTES CON HOJA DE REFERENCIA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CUB. DE ENLACE</cp:lastModifiedBy>
  <cp:revision>42</cp:revision>
  <cp:lastPrinted>2014-11-14T16:30:41Z</cp:lastPrinted>
  <dcterms:created xsi:type="dcterms:W3CDTF">2013-04-09T14:41:24Z</dcterms:created>
  <dcterms:modified xsi:type="dcterms:W3CDTF">2015-06-15T15:22:23Z</dcterms:modified>
</cp:coreProperties>
</file>