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797675" cy="992822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0E59CB3D-56E6-4B87-A90C-F57C4442AD15}">
          <p14:sldIdLst>
            <p14:sldId id="256"/>
          </p14:sldIdLst>
        </p14:section>
        <p14:section name="Sección sin título" id="{CD2546BB-051D-4A17-A003-3EDFB5AB6D06}">
          <p14:sldIdLst>
            <p14:sldId id="257"/>
            <p14:sldId id="258"/>
            <p14:sldId id="259"/>
            <p14:sldId id="260"/>
            <p14:sldId id="261"/>
            <p14:sldId id="262"/>
            <p14:sldId id="263"/>
            <p14:sldId id="264"/>
            <p14:sldId id="2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76" autoAdjust="0"/>
  </p:normalViewPr>
  <p:slideViewPr>
    <p:cSldViewPr>
      <p:cViewPr>
        <p:scale>
          <a:sx n="73" d="100"/>
          <a:sy n="73" d="100"/>
        </p:scale>
        <p:origin x="-1296" y="-72"/>
      </p:cViewPr>
      <p:guideLst>
        <p:guide orient="horz" pos="2160"/>
        <p:guide pos="2880"/>
      </p:guideLst>
    </p:cSldViewPr>
  </p:slideViewPr>
  <p:outlineViewPr>
    <p:cViewPr>
      <p:scale>
        <a:sx n="33" d="100"/>
        <a:sy n="33" d="100"/>
      </p:scale>
      <p:origin x="3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400800" y="6355080"/>
            <a:ext cx="2286000" cy="365760"/>
          </a:xfrm>
        </p:spPr>
        <p:txBody>
          <a:bodyPr/>
          <a:lstStyle>
            <a:lvl1pPr>
              <a:defRPr sz="1400"/>
            </a:lvl1pPr>
          </a:lstStyle>
          <a:p>
            <a:fld id="{2C118BC7-C0D7-44E6-82E8-AEBADDE475CF}" type="datetimeFigureOut">
              <a:rPr lang="es-MX" smtClean="0"/>
              <a:pPr/>
              <a:t>11/06/2015</a:t>
            </a:fld>
            <a:endParaRPr lang="es-MX"/>
          </a:p>
        </p:txBody>
      </p:sp>
      <p:sp>
        <p:nvSpPr>
          <p:cNvPr id="17" name="16 Marcador de pie de página"/>
          <p:cNvSpPr>
            <a:spLocks noGrp="1"/>
          </p:cNvSpPr>
          <p:nvPr>
            <p:ph type="ftr" sz="quarter" idx="11"/>
          </p:nvPr>
        </p:nvSpPr>
        <p:spPr>
          <a:xfrm>
            <a:off x="2898648" y="6355080"/>
            <a:ext cx="3474720" cy="365760"/>
          </a:xfrm>
        </p:spPr>
        <p:txBody>
          <a:bodyPr/>
          <a:lstStyle/>
          <a:p>
            <a:endParaRPr lang="es-MX"/>
          </a:p>
        </p:txBody>
      </p:sp>
      <p:sp>
        <p:nvSpPr>
          <p:cNvPr id="29" name="28 Marcador de número de diapositiva"/>
          <p:cNvSpPr>
            <a:spLocks noGrp="1"/>
          </p:cNvSpPr>
          <p:nvPr>
            <p:ph type="sldNum" sz="quarter" idx="12"/>
          </p:nvPr>
        </p:nvSpPr>
        <p:spPr>
          <a:xfrm>
            <a:off x="1216152" y="6355080"/>
            <a:ext cx="1219200" cy="365760"/>
          </a:xfrm>
        </p:spPr>
        <p:txBody>
          <a:bodyPr/>
          <a:lstStyle/>
          <a:p>
            <a:fld id="{22990F0A-7F6B-4CC8-AFB7-BB88F8E4DED9}" type="slidenum">
              <a:rPr lang="es-MX" smtClean="0"/>
              <a:pPr/>
              <a:t>‹Nº›</a:t>
            </a:fld>
            <a:endParaRPr lang="es-MX"/>
          </a:p>
        </p:txBody>
      </p:sp>
      <p:sp>
        <p:nvSpPr>
          <p:cNvPr id="21" name="20 Rectángulo"/>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Rectángulo"/>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Rectángulo"/>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C118BC7-C0D7-44E6-82E8-AEBADDE475CF}" type="datetimeFigureOut">
              <a:rPr lang="es-MX" smtClean="0"/>
              <a:pPr/>
              <a:t>11/06/2015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2990F0A-7F6B-4CC8-AFB7-BB88F8E4DED9}"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C118BC7-C0D7-44E6-82E8-AEBADDE475CF}" type="datetimeFigureOut">
              <a:rPr lang="es-MX" smtClean="0"/>
              <a:pPr/>
              <a:t>11/06/2015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2990F0A-7F6B-4CC8-AFB7-BB88F8E4DED9}" type="slidenum">
              <a:rPr lang="es-MX" smtClean="0"/>
              <a:pPr/>
              <a:t>‹Nº›</a:t>
            </a:fld>
            <a:endParaRPr lang="es-MX"/>
          </a:p>
        </p:txBody>
      </p:sp>
      <p:sp>
        <p:nvSpPr>
          <p:cNvPr id="7" name="6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Conector recto"/>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2C118BC7-C0D7-44E6-82E8-AEBADDE475CF}" type="datetimeFigureOut">
              <a:rPr lang="es-MX" smtClean="0"/>
              <a:pPr/>
              <a:t>11/06/2015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2990F0A-7F6B-4CC8-AFB7-BB88F8E4DED9}" type="slidenum">
              <a:rPr lang="es-MX" smtClean="0"/>
              <a:pPr/>
              <a:t>‹Nº›</a:t>
            </a:fld>
            <a:endParaRPr lang="es-MX"/>
          </a:p>
        </p:txBody>
      </p:sp>
      <p:sp>
        <p:nvSpPr>
          <p:cNvPr id="8" name="7 Marcador de contenido"/>
          <p:cNvSpPr>
            <a:spLocks noGrp="1"/>
          </p:cNvSpPr>
          <p:nvPr>
            <p:ph sz="quarter" idx="1"/>
          </p:nvPr>
        </p:nvSpPr>
        <p:spPr>
          <a:xfrm>
            <a:off x="457200" y="1219200"/>
            <a:ext cx="8229600"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6400800" y="6355080"/>
            <a:ext cx="2286000" cy="365760"/>
          </a:xfrm>
        </p:spPr>
        <p:txBody>
          <a:bodyPr/>
          <a:lstStyle/>
          <a:p>
            <a:fld id="{2C118BC7-C0D7-44E6-82E8-AEBADDE475CF}" type="datetimeFigureOut">
              <a:rPr lang="es-MX" smtClean="0"/>
              <a:pPr/>
              <a:t>11/06/2015</a:t>
            </a:fld>
            <a:endParaRPr lang="es-MX"/>
          </a:p>
        </p:txBody>
      </p:sp>
      <p:sp>
        <p:nvSpPr>
          <p:cNvPr id="5" name="4 Marcador de pie de página"/>
          <p:cNvSpPr>
            <a:spLocks noGrp="1"/>
          </p:cNvSpPr>
          <p:nvPr>
            <p:ph type="ftr" sz="quarter" idx="11"/>
          </p:nvPr>
        </p:nvSpPr>
        <p:spPr>
          <a:xfrm>
            <a:off x="2898648" y="6355080"/>
            <a:ext cx="3474720" cy="365760"/>
          </a:xfrm>
        </p:spPr>
        <p:txBody>
          <a:bodyPr/>
          <a:lstStyle/>
          <a:p>
            <a:endParaRPr lang="es-MX"/>
          </a:p>
        </p:txBody>
      </p:sp>
      <p:sp>
        <p:nvSpPr>
          <p:cNvPr id="6" name="5 Marcador de número de diapositiva"/>
          <p:cNvSpPr>
            <a:spLocks noGrp="1"/>
          </p:cNvSpPr>
          <p:nvPr>
            <p:ph type="sldNum" sz="quarter" idx="12"/>
          </p:nvPr>
        </p:nvSpPr>
        <p:spPr>
          <a:xfrm>
            <a:off x="1069848" y="6355080"/>
            <a:ext cx="1520952" cy="365760"/>
          </a:xfrm>
        </p:spPr>
        <p:txBody>
          <a:bodyPr/>
          <a:lstStyle/>
          <a:p>
            <a:fld id="{22990F0A-7F6B-4CC8-AFB7-BB88F8E4DED9}" type="slidenum">
              <a:rPr lang="es-MX" smtClean="0"/>
              <a:pPr/>
              <a:t>‹Nº›</a:t>
            </a:fld>
            <a:endParaRPr lang="es-MX"/>
          </a:p>
        </p:txBody>
      </p:sp>
      <p:sp>
        <p:nvSpPr>
          <p:cNvPr id="7" name="6 Rectángulo"/>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2C118BC7-C0D7-44E6-82E8-AEBADDE475CF}" type="datetimeFigureOut">
              <a:rPr lang="es-MX" smtClean="0"/>
              <a:pPr/>
              <a:t>11/06/2015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2990F0A-7F6B-4CC8-AFB7-BB88F8E4DED9}" type="slidenum">
              <a:rPr lang="es-MX" smtClean="0"/>
              <a:pPr/>
              <a:t>‹Nº›</a:t>
            </a:fld>
            <a:endParaRPr lang="es-MX"/>
          </a:p>
        </p:txBody>
      </p:sp>
      <p:sp>
        <p:nvSpPr>
          <p:cNvPr id="9" name="8 Marcador de contenido"/>
          <p:cNvSpPr>
            <a:spLocks noGrp="1"/>
          </p:cNvSpPr>
          <p:nvPr>
            <p:ph sz="quarter" idx="1"/>
          </p:nvPr>
        </p:nvSpPr>
        <p:spPr>
          <a:xfrm>
            <a:off x="457200" y="1219200"/>
            <a:ext cx="4041648"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632198" y="1216152"/>
            <a:ext cx="4041648"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2C118BC7-C0D7-44E6-82E8-AEBADDE475CF}" type="datetimeFigureOut">
              <a:rPr lang="es-MX" smtClean="0"/>
              <a:pPr/>
              <a:t>11/06/2015</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22990F0A-7F6B-4CC8-AFB7-BB88F8E4DED9}" type="slidenum">
              <a:rPr lang="es-MX" smtClean="0"/>
              <a:pPr/>
              <a:t>‹Nº›</a:t>
            </a:fld>
            <a:endParaRPr lang="es-MX"/>
          </a:p>
        </p:txBody>
      </p:sp>
      <p:sp>
        <p:nvSpPr>
          <p:cNvPr id="11" name="10 Marcador de contenido"/>
          <p:cNvSpPr>
            <a:spLocks noGrp="1"/>
          </p:cNvSpPr>
          <p:nvPr>
            <p:ph sz="quarter" idx="2"/>
          </p:nvPr>
        </p:nvSpPr>
        <p:spPr>
          <a:xfrm>
            <a:off x="457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648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2C118BC7-C0D7-44E6-82E8-AEBADDE475CF}" type="datetimeFigureOut">
              <a:rPr lang="es-MX" smtClean="0"/>
              <a:pPr/>
              <a:t>11/06/2015</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22990F0A-7F6B-4CC8-AFB7-BB88F8E4DED9}" type="slidenum">
              <a:rPr lang="es-MX" smtClean="0"/>
              <a:pPr/>
              <a:t>‹Nº›</a:t>
            </a:fld>
            <a:endParaRPr lang="es-MX"/>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C118BC7-C0D7-44E6-82E8-AEBADDE475CF}" type="datetimeFigureOut">
              <a:rPr lang="es-MX" smtClean="0"/>
              <a:pPr/>
              <a:t>11/06/2015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22990F0A-7F6B-4CC8-AFB7-BB88F8E4DED9}" type="slidenum">
              <a:rPr lang="es-MX" smtClean="0"/>
              <a:pPr/>
              <a:t>‹Nº›</a:t>
            </a:fld>
            <a:endParaRPr lang="es-MX"/>
          </a:p>
        </p:txBody>
      </p:sp>
      <p:sp>
        <p:nvSpPr>
          <p:cNvPr id="5" name="4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2C118BC7-C0D7-44E6-82E8-AEBADDE475CF}" type="datetimeFigureOut">
              <a:rPr lang="es-MX" smtClean="0"/>
              <a:pPr/>
              <a:t>11/06/2015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2990F0A-7F6B-4CC8-AFB7-BB88F8E4DED9}" type="slidenum">
              <a:rPr lang="es-MX" smtClean="0"/>
              <a:pPr/>
              <a:t>‹Nº›</a:t>
            </a:fld>
            <a:endParaRPr lang="es-MX"/>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Conector recto"/>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contenido"/>
          <p:cNvSpPr>
            <a:spLocks noGrp="1"/>
          </p:cNvSpPr>
          <p:nvPr>
            <p:ph sz="quarter" idx="1"/>
          </p:nvPr>
        </p:nvSpPr>
        <p:spPr>
          <a:xfrm>
            <a:off x="304800" y="304800"/>
            <a:ext cx="57150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2C118BC7-C0D7-44E6-82E8-AEBADDE475CF}" type="datetimeFigureOut">
              <a:rPr lang="es-MX" smtClean="0"/>
              <a:pPr/>
              <a:t>11/06/2015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2990F0A-7F6B-4CC8-AFB7-BB88F8E4DED9}" type="slidenum">
              <a:rPr lang="es-MX" smtClean="0"/>
              <a:pPr/>
              <a:t>‹Nº›</a:t>
            </a:fld>
            <a:endParaRPr lang="es-MX"/>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3000"/>
          </a:stretch>
        </a:blipFill>
        <a:effectLst/>
      </p:bgPr>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152400"/>
            <a:ext cx="8229600" cy="990600"/>
          </a:xfrm>
          <a:prstGeom prst="rect">
            <a:avLst/>
          </a:prstGeom>
        </p:spPr>
        <p:txBody>
          <a:bodyPr vert="horz"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2C118BC7-C0D7-44E6-82E8-AEBADDE475CF}" type="datetimeFigureOut">
              <a:rPr lang="es-MX" smtClean="0"/>
              <a:pPr/>
              <a:t>11/06/2015</a:t>
            </a:fld>
            <a:endParaRPr lang="es-MX"/>
          </a:p>
        </p:txBody>
      </p:sp>
      <p:sp>
        <p:nvSpPr>
          <p:cNvPr id="3" name="2 Marcador de pie de página"/>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s-MX"/>
          </a:p>
        </p:txBody>
      </p:sp>
      <p:sp>
        <p:nvSpPr>
          <p:cNvPr id="23" name="22 Marcador de número de diapositiva"/>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22990F0A-7F6B-4CC8-AFB7-BB88F8E4DED9}" type="slidenum">
              <a:rPr lang="es-MX" smtClean="0"/>
              <a:pPr/>
              <a:t>‹Nº›</a:t>
            </a:fld>
            <a:endParaRPr lang="es-MX"/>
          </a:p>
        </p:txBody>
      </p:sp>
      <p:sp>
        <p:nvSpPr>
          <p:cNvPr id="28" name="2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Conector recto"/>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3000"/>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2420888"/>
            <a:ext cx="7416824" cy="2160240"/>
          </a:xfrm>
        </p:spPr>
        <p:txBody>
          <a:bodyPr>
            <a:noAutofit/>
          </a:bodyPr>
          <a:lstStyle/>
          <a:p>
            <a:pPr algn="ctr"/>
            <a:r>
              <a:rPr lang="es-MX" sz="4000" b="1" dirty="0" smtClean="0">
                <a:solidFill>
                  <a:schemeClr val="tx2">
                    <a:lumMod val="75000"/>
                  </a:schemeClr>
                </a:solidFill>
                <a:latin typeface="Calibri" panose="020F0502020204030204" pitchFamily="34" charset="0"/>
              </a:rPr>
              <a:t/>
            </a:r>
            <a:br>
              <a:rPr lang="es-MX" sz="4000" b="1" dirty="0" smtClean="0">
                <a:solidFill>
                  <a:schemeClr val="tx2">
                    <a:lumMod val="75000"/>
                  </a:schemeClr>
                </a:solidFill>
                <a:latin typeface="Calibri" panose="020F0502020204030204" pitchFamily="34" charset="0"/>
              </a:rPr>
            </a:br>
            <a:r>
              <a:rPr lang="es-MX" sz="4000" b="1" dirty="0">
                <a:solidFill>
                  <a:schemeClr val="tx2">
                    <a:lumMod val="75000"/>
                  </a:schemeClr>
                </a:solidFill>
                <a:latin typeface="Calibri" panose="020F0502020204030204" pitchFamily="34" charset="0"/>
              </a:rPr>
              <a:t> </a:t>
            </a:r>
            <a:r>
              <a:rPr lang="es-MX" sz="4000" b="1" dirty="0" smtClean="0">
                <a:solidFill>
                  <a:schemeClr val="tx2">
                    <a:lumMod val="75000"/>
                  </a:schemeClr>
                </a:solidFill>
                <a:latin typeface="Calibri" panose="020F0502020204030204" pitchFamily="34" charset="0"/>
              </a:rPr>
              <a:t>     Niveles </a:t>
            </a:r>
            <a:r>
              <a:rPr lang="es-MX" sz="4000" b="1" dirty="0">
                <a:solidFill>
                  <a:schemeClr val="tx2">
                    <a:lumMod val="75000"/>
                  </a:schemeClr>
                </a:solidFill>
                <a:latin typeface="Calibri" panose="020F0502020204030204" pitchFamily="34" charset="0"/>
              </a:rPr>
              <a:t>de Atención en el </a:t>
            </a:r>
            <a:br>
              <a:rPr lang="es-MX" sz="4000" b="1" dirty="0">
                <a:solidFill>
                  <a:schemeClr val="tx2">
                    <a:lumMod val="75000"/>
                  </a:schemeClr>
                </a:solidFill>
                <a:latin typeface="Calibri" panose="020F0502020204030204" pitchFamily="34" charset="0"/>
              </a:rPr>
            </a:br>
            <a:r>
              <a:rPr lang="es-MX" sz="4000" b="1" dirty="0">
                <a:solidFill>
                  <a:schemeClr val="tx2">
                    <a:lumMod val="75000"/>
                  </a:schemeClr>
                </a:solidFill>
                <a:latin typeface="Calibri" panose="020F0502020204030204" pitchFamily="34" charset="0"/>
              </a:rPr>
              <a:t>Sector Salud </a:t>
            </a:r>
            <a:endParaRPr lang="es-MX" sz="4000" b="1" dirty="0">
              <a:solidFill>
                <a:srgbClr val="008000"/>
              </a:solidFill>
              <a:latin typeface="Soberana Titular" pitchFamily="50" charset="0"/>
            </a:endParaRPr>
          </a:p>
        </p:txBody>
      </p:sp>
      <p:sp>
        <p:nvSpPr>
          <p:cNvPr id="6" name="5 Subtítulo"/>
          <p:cNvSpPr>
            <a:spLocks noGrp="1"/>
          </p:cNvSpPr>
          <p:nvPr>
            <p:ph type="subTitle" idx="1"/>
          </p:nvPr>
        </p:nvSpPr>
        <p:spPr>
          <a:xfrm>
            <a:off x="323528" y="4941168"/>
            <a:ext cx="6858000" cy="533400"/>
          </a:xfrm>
        </p:spPr>
        <p:txBody>
          <a:bodyPr/>
          <a:lstStyle/>
          <a:p>
            <a:r>
              <a:rPr lang="es-MX" sz="1800" b="1" dirty="0">
                <a:solidFill>
                  <a:srgbClr val="00B050"/>
                </a:solidFill>
                <a:latin typeface="Calibri" panose="020F0502020204030204" pitchFamily="34" charset="0"/>
              </a:rPr>
              <a:t>Hospital Regional de Alta Especialidad Ixtapaluca</a:t>
            </a:r>
          </a:p>
          <a:p>
            <a:endParaRPr lang="es-MX" sz="1200" dirty="0">
              <a:latin typeface="Soberana Sans" pitchFamily="50" charset="0"/>
            </a:endParaRPr>
          </a:p>
        </p:txBody>
      </p:sp>
    </p:spTree>
    <p:extLst>
      <p:ext uri="{BB962C8B-B14F-4D97-AF65-F5344CB8AC3E}">
        <p14:creationId xmlns:p14="http://schemas.microsoft.com/office/powerpoint/2010/main" val="3412046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rot="10800000" flipV="1">
            <a:off x="506491" y="2071678"/>
            <a:ext cx="8208913" cy="2736304"/>
          </a:xfrm>
          <a:prstGeom prst="rect">
            <a:avLst/>
          </a:prstGeom>
          <a:solidFill>
            <a:schemeClr val="bg1">
              <a:lumMod val="50000"/>
              <a:alpha val="39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b="1" dirty="0" smtClean="0">
                <a:solidFill>
                  <a:schemeClr val="tx1"/>
                </a:solidFill>
                <a:latin typeface="Calibri" panose="020F0502020204030204" pitchFamily="34" charset="0"/>
              </a:rPr>
              <a:t>Carretera  Federal  México Puebla Km. 34.5, Pueblo de </a:t>
            </a:r>
            <a:r>
              <a:rPr lang="es-MX" b="1" dirty="0" err="1" smtClean="0">
                <a:solidFill>
                  <a:schemeClr val="tx1"/>
                </a:solidFill>
                <a:latin typeface="Calibri" panose="020F0502020204030204" pitchFamily="34" charset="0"/>
              </a:rPr>
              <a:t>Zoquiapan</a:t>
            </a:r>
            <a:endParaRPr lang="es-MX" b="1" dirty="0" smtClean="0">
              <a:solidFill>
                <a:schemeClr val="tx1"/>
              </a:solidFill>
              <a:latin typeface="Calibri" panose="020F0502020204030204" pitchFamily="34" charset="0"/>
            </a:endParaRPr>
          </a:p>
          <a:p>
            <a:pPr algn="ctr">
              <a:defRPr/>
            </a:pPr>
            <a:r>
              <a:rPr lang="es-MX" b="1" dirty="0" smtClean="0">
                <a:solidFill>
                  <a:schemeClr val="tx1"/>
                </a:solidFill>
                <a:latin typeface="Calibri" panose="020F0502020204030204" pitchFamily="34" charset="0"/>
              </a:rPr>
              <a:t>Municipio </a:t>
            </a:r>
            <a:r>
              <a:rPr lang="es-MX" b="1" dirty="0" smtClean="0">
                <a:solidFill>
                  <a:schemeClr val="tx1"/>
                </a:solidFill>
                <a:latin typeface="Calibri" panose="020F0502020204030204" pitchFamily="34" charset="0"/>
              </a:rPr>
              <a:t>de Ixtapaluca, Estado de México. C.P. 56530.</a:t>
            </a:r>
          </a:p>
          <a:p>
            <a:pPr algn="ctr">
              <a:defRPr/>
            </a:pPr>
            <a:r>
              <a:rPr lang="es-MX" b="1" dirty="0" smtClean="0">
                <a:solidFill>
                  <a:schemeClr val="tx1"/>
                </a:solidFill>
                <a:latin typeface="Calibri" panose="020F0502020204030204" pitchFamily="34" charset="0"/>
              </a:rPr>
              <a:t> </a:t>
            </a:r>
          </a:p>
          <a:p>
            <a:pPr algn="ctr">
              <a:defRPr/>
            </a:pPr>
            <a:r>
              <a:rPr lang="es-MX" b="1" dirty="0" smtClean="0">
                <a:solidFill>
                  <a:schemeClr val="tx1"/>
                </a:solidFill>
                <a:latin typeface="Calibri" panose="020F0502020204030204" pitchFamily="34" charset="0"/>
              </a:rPr>
              <a:t>Conmutador:   5972 9800 </a:t>
            </a:r>
          </a:p>
          <a:p>
            <a:pPr algn="ctr">
              <a:defRPr/>
            </a:pPr>
            <a:endParaRPr lang="es-MX" b="1" dirty="0" smtClean="0">
              <a:solidFill>
                <a:schemeClr val="tx1"/>
              </a:solidFill>
              <a:latin typeface="Calibri" panose="020F0502020204030204" pitchFamily="34" charset="0"/>
            </a:endParaRPr>
          </a:p>
          <a:p>
            <a:pPr algn="ctr">
              <a:defRPr/>
            </a:pPr>
            <a:r>
              <a:rPr lang="es-MX" b="1" dirty="0" smtClean="0">
                <a:solidFill>
                  <a:schemeClr val="tx1"/>
                </a:solidFill>
                <a:latin typeface="Calibri" panose="020F0502020204030204" pitchFamily="34" charset="0"/>
              </a:rPr>
              <a:t>Informes:  Ext. 1520 y </a:t>
            </a:r>
            <a:r>
              <a:rPr lang="es-MX" b="1" dirty="0" smtClean="0">
                <a:solidFill>
                  <a:schemeClr val="tx1"/>
                </a:solidFill>
                <a:latin typeface="Calibri" panose="020F0502020204030204" pitchFamily="34" charset="0"/>
              </a:rPr>
              <a:t>1121</a:t>
            </a:r>
            <a:endParaRPr lang="es-MX" b="1" dirty="0">
              <a:solidFill>
                <a:schemeClr val="tx1"/>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CuadroTexto"/>
          <p:cNvSpPr txBox="1"/>
          <p:nvPr/>
        </p:nvSpPr>
        <p:spPr>
          <a:xfrm>
            <a:off x="1553911" y="1700808"/>
            <a:ext cx="6408712" cy="553998"/>
          </a:xfrm>
          <a:prstGeom prst="rect">
            <a:avLst/>
          </a:prstGeom>
          <a:noFill/>
        </p:spPr>
        <p:txBody>
          <a:bodyPr wrap="square" rtlCol="0">
            <a:spAutoFit/>
          </a:bodyPr>
          <a:lstStyle/>
          <a:p>
            <a:endParaRPr lang="es-MX" sz="3000" dirty="0">
              <a:latin typeface="Soberana Sans" pitchFamily="50" charset="0"/>
            </a:endParaRPr>
          </a:p>
        </p:txBody>
      </p:sp>
      <p:sp>
        <p:nvSpPr>
          <p:cNvPr id="4" name="3 Elipse"/>
          <p:cNvSpPr/>
          <p:nvPr/>
        </p:nvSpPr>
        <p:spPr>
          <a:xfrm>
            <a:off x="214314" y="1629370"/>
            <a:ext cx="3000364" cy="3929090"/>
          </a:xfrm>
          <a:prstGeom prst="ellipse">
            <a:avLst/>
          </a:prstGeom>
          <a:solidFill>
            <a:schemeClr val="dk1">
              <a:alpha val="74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6" name="5 Rectángulo"/>
          <p:cNvSpPr/>
          <p:nvPr/>
        </p:nvSpPr>
        <p:spPr>
          <a:xfrm>
            <a:off x="464331" y="2228672"/>
            <a:ext cx="2500330" cy="3046988"/>
          </a:xfrm>
          <a:prstGeom prst="rect">
            <a:avLst/>
          </a:prstGeom>
        </p:spPr>
        <p:txBody>
          <a:bodyPr wrap="square">
            <a:spAutoFit/>
          </a:bodyPr>
          <a:lstStyle/>
          <a:p>
            <a:pPr lvl="0" algn="ctr">
              <a:spcBef>
                <a:spcPct val="0"/>
              </a:spcBef>
              <a:defRPr/>
            </a:pPr>
            <a:r>
              <a:rPr lang="es-MX" sz="3200" dirty="0">
                <a:solidFill>
                  <a:schemeClr val="bg1"/>
                </a:solidFill>
                <a:latin typeface="Calibri" panose="020F0502020204030204" pitchFamily="34" charset="0"/>
              </a:rPr>
              <a:t>¿A qué se refieren los niveles de atención en el sector salud?</a:t>
            </a:r>
          </a:p>
        </p:txBody>
      </p:sp>
      <p:sp>
        <p:nvSpPr>
          <p:cNvPr id="7" name="2 Marcador de contenido"/>
          <p:cNvSpPr txBox="1">
            <a:spLocks/>
          </p:cNvSpPr>
          <p:nvPr/>
        </p:nvSpPr>
        <p:spPr>
          <a:xfrm>
            <a:off x="3214678" y="1700808"/>
            <a:ext cx="5551370" cy="3857652"/>
          </a:xfrm>
          <a:prstGeom prst="rect">
            <a:avLst/>
          </a:prstGeom>
        </p:spPr>
        <p:txBody>
          <a:bodyPr vert="horz">
            <a:normAutofit/>
          </a:bodyPr>
          <a:lstStyle>
            <a:lvl1pPr marL="0" indent="0" algn="r" rtl="0" eaLnBrk="1" latinLnBrk="0" hangingPunct="1">
              <a:spcBef>
                <a:spcPts val="600"/>
              </a:spcBef>
              <a:buClr>
                <a:schemeClr val="accent1"/>
              </a:buClr>
              <a:buSzPct val="76000"/>
              <a:buFont typeface="Wingdings 3"/>
              <a:buNone/>
              <a:defRPr kumimoji="0" sz="2000" kern="1200">
                <a:solidFill>
                  <a:schemeClr val="tx2"/>
                </a:solidFill>
                <a:latin typeface="+mj-lt"/>
                <a:ea typeface="+mj-ea"/>
                <a:cs typeface="+mj-cs"/>
              </a:defRPr>
            </a:lvl1pPr>
            <a:lvl2pPr marL="457200" indent="0" algn="ctr" rtl="0" eaLnBrk="1" latinLnBrk="0" hangingPunct="1">
              <a:spcBef>
                <a:spcPts val="500"/>
              </a:spcBef>
              <a:buClr>
                <a:schemeClr val="accent2"/>
              </a:buClr>
              <a:buSzPct val="76000"/>
              <a:buFont typeface="Wingdings 3"/>
              <a:buNone/>
              <a:defRPr kumimoji="0" sz="2300" kern="1200">
                <a:solidFill>
                  <a:schemeClr val="tx2"/>
                </a:solidFill>
                <a:latin typeface="+mn-lt"/>
                <a:ea typeface="+mn-ea"/>
                <a:cs typeface="+mn-cs"/>
              </a:defRPr>
            </a:lvl2pPr>
            <a:lvl3pPr marL="914400" indent="0" algn="ctr" rtl="0" eaLnBrk="1" latinLnBrk="0" hangingPunct="1">
              <a:spcBef>
                <a:spcPts val="500"/>
              </a:spcBef>
              <a:buClr>
                <a:schemeClr val="bg1">
                  <a:shade val="50000"/>
                </a:schemeClr>
              </a:buClr>
              <a:buSzPct val="76000"/>
              <a:buFont typeface="Wingdings 3"/>
              <a:buNone/>
              <a:defRPr kumimoji="0" sz="2000" kern="1200">
                <a:solidFill>
                  <a:schemeClr val="tx1"/>
                </a:solidFill>
                <a:latin typeface="+mn-lt"/>
                <a:ea typeface="+mn-ea"/>
                <a:cs typeface="+mn-cs"/>
              </a:defRPr>
            </a:lvl3pPr>
            <a:lvl4pPr marL="1371600" indent="0" algn="ctr" rtl="0" eaLnBrk="1" latinLnBrk="0" hangingPunct="1">
              <a:spcBef>
                <a:spcPts val="400"/>
              </a:spcBef>
              <a:buClr>
                <a:schemeClr val="accent2">
                  <a:shade val="75000"/>
                </a:schemeClr>
              </a:buClr>
              <a:buSzPct val="70000"/>
              <a:buFont typeface="Wingdings"/>
              <a:buNone/>
              <a:defRPr kumimoji="0" sz="1800" kern="1200">
                <a:solidFill>
                  <a:schemeClr val="tx1"/>
                </a:solidFill>
                <a:latin typeface="+mn-lt"/>
                <a:ea typeface="+mn-ea"/>
                <a:cs typeface="+mn-cs"/>
              </a:defRPr>
            </a:lvl4pPr>
            <a:lvl5pPr marL="1828800" indent="0" algn="ctr" rtl="0" eaLnBrk="1" latinLnBrk="0" hangingPunct="1">
              <a:spcBef>
                <a:spcPts val="300"/>
              </a:spcBef>
              <a:buClr>
                <a:schemeClr val="accent2"/>
              </a:buClr>
              <a:buSzPct val="70000"/>
              <a:buFont typeface="Wingdings"/>
              <a:buNone/>
              <a:defRPr kumimoji="0" sz="1600" kern="1200">
                <a:solidFill>
                  <a:schemeClr val="tx1"/>
                </a:solidFill>
                <a:latin typeface="+mn-lt"/>
                <a:ea typeface="+mn-ea"/>
                <a:cs typeface="+mn-cs"/>
              </a:defRPr>
            </a:lvl5pPr>
            <a:lvl6pPr marL="2286000" indent="0" algn="ctr" rtl="0" eaLnBrk="1" latinLnBrk="0" hangingPunct="1">
              <a:spcBef>
                <a:spcPts val="300"/>
              </a:spcBef>
              <a:buClr>
                <a:srgbClr val="9FB8CD">
                  <a:shade val="75000"/>
                </a:srgbClr>
              </a:buClr>
              <a:buSzPct val="75000"/>
              <a:buFont typeface="Wingdings 3"/>
              <a:buNone/>
              <a:defRPr kumimoji="0"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0"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0"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0" lang="en-US" sz="1200" kern="1200" smtClean="0">
                <a:solidFill>
                  <a:schemeClr val="tx1"/>
                </a:solidFill>
                <a:latin typeface="+mn-lt"/>
                <a:ea typeface="+mn-ea"/>
                <a:cs typeface="+mn-cs"/>
              </a:defRPr>
            </a:lvl9pPr>
          </a:lstStyle>
          <a:p>
            <a:pPr algn="just">
              <a:buFont typeface="Arial" pitchFamily="34" charset="0"/>
              <a:buChar char="•"/>
            </a:pPr>
            <a:endParaRPr lang="es-MX" sz="1500" dirty="0" smtClean="0">
              <a:latin typeface="Calibri" panose="020F0502020204030204" pitchFamily="34" charset="0"/>
            </a:endParaRPr>
          </a:p>
          <a:p>
            <a:pPr algn="just">
              <a:lnSpc>
                <a:spcPct val="150000"/>
              </a:lnSpc>
            </a:pPr>
            <a:r>
              <a:rPr lang="es-MX" sz="1500" dirty="0" smtClean="0">
                <a:latin typeface="Calibri" panose="020F0502020204030204" pitchFamily="34" charset="0"/>
              </a:rPr>
              <a:t>Son los diferentes tipos de establecimientos que se distinguen por atender problemas de salud de diferente grado de  complejidad, por lo que cada uno de ellos  cuenta con Unidades de Salud con la infraestructura necesaria para resolver con eficacia y eficiencia necesidades de salud de diferente magnitud y severidad. </a:t>
            </a:r>
          </a:p>
          <a:p>
            <a:pPr algn="just">
              <a:lnSpc>
                <a:spcPct val="150000"/>
              </a:lnSpc>
              <a:buFont typeface="Arial" pitchFamily="34" charset="0"/>
              <a:buChar char="•"/>
            </a:pPr>
            <a:endParaRPr lang="es-MX" sz="1500" dirty="0" smtClean="0">
              <a:latin typeface="Calibri" panose="020F0502020204030204" pitchFamily="34" charset="0"/>
            </a:endParaRPr>
          </a:p>
          <a:p>
            <a:pPr algn="just">
              <a:lnSpc>
                <a:spcPct val="150000"/>
              </a:lnSpc>
            </a:pPr>
            <a:r>
              <a:rPr lang="es-MX" sz="1500" dirty="0" smtClean="0">
                <a:latin typeface="Calibri" panose="020F0502020204030204" pitchFamily="34" charset="0"/>
              </a:rPr>
              <a:t>En México, al igual que en otros países, se dispone de una estructura que funciona en tres niveles de atención</a:t>
            </a:r>
            <a:r>
              <a:rPr lang="es-MX" sz="2200" dirty="0" smtClean="0"/>
              <a:t>.</a:t>
            </a:r>
          </a:p>
          <a:p>
            <a:pPr algn="just"/>
            <a:endParaRPr lang="es-MX" dirty="0"/>
          </a:p>
        </p:txBody>
      </p:sp>
    </p:spTree>
    <p:extLst>
      <p:ext uri="{BB962C8B-B14F-4D97-AF65-F5344CB8AC3E}">
        <p14:creationId xmlns:p14="http://schemas.microsoft.com/office/powerpoint/2010/main" val="4191416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sz="quarter" idx="1"/>
          </p:nvPr>
        </p:nvSpPr>
        <p:spPr/>
        <p:txBody>
          <a:bodyPr>
            <a:normAutofit/>
          </a:bodyPr>
          <a:lstStyle/>
          <a:p>
            <a:pPr marL="0" indent="0" algn="ctr">
              <a:buNone/>
            </a:pPr>
            <a:r>
              <a:rPr lang="es-MX" sz="4000" b="1" dirty="0" smtClean="0">
                <a:solidFill>
                  <a:schemeClr val="tx1"/>
                </a:solidFill>
                <a:latin typeface="Calibri" panose="020F0502020204030204" pitchFamily="34" charset="0"/>
              </a:rPr>
              <a:t> </a:t>
            </a:r>
            <a:endParaRPr lang="es-MX" sz="4000" b="1" dirty="0">
              <a:solidFill>
                <a:schemeClr val="tx1"/>
              </a:solidFill>
              <a:latin typeface="Calibri" panose="020F05020202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476672"/>
            <a:ext cx="2851506" cy="1856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1 Título"/>
          <p:cNvSpPr txBox="1">
            <a:spLocks/>
          </p:cNvSpPr>
          <p:nvPr/>
        </p:nvSpPr>
        <p:spPr>
          <a:xfrm>
            <a:off x="683568" y="1052736"/>
            <a:ext cx="3214678" cy="1500198"/>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es-MX" sz="4000" b="1" dirty="0" smtClean="0">
                <a:solidFill>
                  <a:schemeClr val="tx1"/>
                </a:solidFill>
                <a:latin typeface="Calibri" panose="020F0502020204030204" pitchFamily="34" charset="0"/>
              </a:rPr>
              <a:t>Primer Nivel de Atención </a:t>
            </a:r>
            <a:endParaRPr lang="es-MX" sz="4000" b="1" dirty="0">
              <a:solidFill>
                <a:schemeClr val="tx1"/>
              </a:solidFill>
              <a:latin typeface="Calibri" panose="020F0502020204030204" pitchFamily="34" charset="0"/>
            </a:endParaRPr>
          </a:p>
        </p:txBody>
      </p:sp>
      <p:sp>
        <p:nvSpPr>
          <p:cNvPr id="9" name="9 Marcador de texto"/>
          <p:cNvSpPr txBox="1">
            <a:spLocks/>
          </p:cNvSpPr>
          <p:nvPr/>
        </p:nvSpPr>
        <p:spPr>
          <a:xfrm>
            <a:off x="500034" y="2132856"/>
            <a:ext cx="8001056" cy="3646758"/>
          </a:xfrm>
          <a:prstGeom prst="rect">
            <a:avLst/>
          </a:prstGeom>
        </p:spPr>
        <p:txBody>
          <a:bodyPr vert="horz">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lgn="just"/>
            <a:endParaRPr lang="es-MX" sz="1500" dirty="0" smtClean="0">
              <a:latin typeface="Calibri" panose="020F0502020204030204" pitchFamily="34" charset="0"/>
            </a:endParaRPr>
          </a:p>
          <a:p>
            <a:pPr algn="just">
              <a:lnSpc>
                <a:spcPct val="150000"/>
              </a:lnSpc>
            </a:pPr>
            <a:r>
              <a:rPr lang="es-MX" sz="1500" dirty="0" smtClean="0">
                <a:latin typeface="Calibri" panose="020F0502020204030204" pitchFamily="34" charset="0"/>
              </a:rPr>
              <a:t>En este nivel se desarrollan principalmente actividades de promoción de la salud y protección específica, en consulta de medicina general se realiza el diagnóstico precoz y tratamiento oportuno de los problemas de salud más frecuentes.  </a:t>
            </a:r>
          </a:p>
          <a:p>
            <a:pPr algn="just">
              <a:lnSpc>
                <a:spcPct val="150000"/>
              </a:lnSpc>
              <a:buClr>
                <a:srgbClr val="B2B2B2"/>
              </a:buClr>
            </a:pPr>
            <a:r>
              <a:rPr lang="es-MX" sz="1500" dirty="0" smtClean="0">
                <a:latin typeface="Calibri" panose="020F0502020204030204" pitchFamily="34" charset="0"/>
              </a:rPr>
              <a:t>Son las unidades médicas que cuentan con menor especialización y tecnificación de sus recursos:. Casas de Salud, Centros de Salud y Centros de Salud Ampliados que conforman una red para atender a todas las comunidades para que la población acuda a ellas en primer lugar, siempre que presenta alguna enfermedad o necesita orientación sobre servicios de salud..</a:t>
            </a:r>
          </a:p>
          <a:p>
            <a:pPr algn="just">
              <a:lnSpc>
                <a:spcPct val="150000"/>
              </a:lnSpc>
            </a:pPr>
            <a:r>
              <a:rPr lang="es-MX" sz="1500" dirty="0" smtClean="0">
                <a:latin typeface="Calibri" panose="020F0502020204030204" pitchFamily="34" charset="0"/>
              </a:rPr>
              <a:t>Atienden del 70 al 80% de la demanda de la población que padece problemas de salud de baja complejidad.   </a:t>
            </a:r>
            <a:endParaRPr lang="es-MX" sz="1500" dirty="0">
              <a:latin typeface="Calibri" panose="020F0502020204030204" pitchFamily="34" charset="0"/>
            </a:endParaRPr>
          </a:p>
        </p:txBody>
      </p:sp>
    </p:spTree>
    <p:extLst>
      <p:ext uri="{BB962C8B-B14F-4D97-AF65-F5344CB8AC3E}">
        <p14:creationId xmlns:p14="http://schemas.microsoft.com/office/powerpoint/2010/main" val="2418756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0378" y="116837"/>
            <a:ext cx="3346450" cy="242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txBox="1">
            <a:spLocks/>
          </p:cNvSpPr>
          <p:nvPr/>
        </p:nvSpPr>
        <p:spPr>
          <a:xfrm>
            <a:off x="827584" y="1327100"/>
            <a:ext cx="3214678" cy="1500198"/>
          </a:xfrm>
          <a:prstGeom prst="rect">
            <a:avLst/>
          </a:prstGeom>
        </p:spPr>
        <p:txBody>
          <a:bodyPr vert="horz" anchor="ctr">
            <a:normAutofit fontScale="90000"/>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1" i="0" u="none" strike="noStrike" kern="1200" cap="none" spc="0" normalizeH="0" baseline="0" noProof="0" dirty="0" smtClean="0">
                <a:ln>
                  <a:noFill/>
                </a:ln>
                <a:solidFill>
                  <a:sysClr val="windowText" lastClr="000000"/>
                </a:solidFill>
                <a:effectLst/>
                <a:uLnTx/>
                <a:uFillTx/>
                <a:latin typeface="Calibri" panose="020F0502020204030204" pitchFamily="34" charset="0"/>
              </a:rPr>
              <a:t>Segundo Nivel de Atención </a:t>
            </a:r>
            <a:endParaRPr kumimoji="0" lang="es-MX" sz="4400" b="1" i="0" u="none" strike="noStrike" kern="1200" cap="none" spc="0" normalizeH="0" baseline="0" noProof="0" dirty="0">
              <a:ln>
                <a:noFill/>
              </a:ln>
              <a:solidFill>
                <a:sysClr val="windowText" lastClr="000000"/>
              </a:solidFill>
              <a:effectLst/>
              <a:uLnTx/>
              <a:uFillTx/>
              <a:latin typeface="Calibri" panose="020F0502020204030204" pitchFamily="34" charset="0"/>
            </a:endParaRPr>
          </a:p>
        </p:txBody>
      </p:sp>
      <p:sp>
        <p:nvSpPr>
          <p:cNvPr id="8" name="9 Marcador de texto"/>
          <p:cNvSpPr txBox="1">
            <a:spLocks/>
          </p:cNvSpPr>
          <p:nvPr/>
        </p:nvSpPr>
        <p:spPr>
          <a:xfrm>
            <a:off x="500034" y="2924944"/>
            <a:ext cx="8143932" cy="2857520"/>
          </a:xfrm>
          <a:prstGeom prst="rect">
            <a:avLst/>
          </a:prstGeom>
        </p:spPr>
        <p:txBody>
          <a:bodyPr>
            <a:noAutofit/>
          </a:bodyPr>
          <a:lstStyle/>
          <a:p>
            <a:pPr marL="320040" indent="-320040" algn="just">
              <a:spcBef>
                <a:spcPts val="700"/>
              </a:spcBef>
              <a:buClr>
                <a:srgbClr val="B2B2B2"/>
              </a:buClr>
              <a:buSzPct val="60000"/>
              <a:buFont typeface="Wingdings" pitchFamily="2" charset="2"/>
              <a:buChar char="q"/>
              <a:defRPr/>
            </a:pPr>
            <a:endParaRPr lang="es-MX" sz="1500" dirty="0" smtClean="0">
              <a:solidFill>
                <a:prstClr val="black"/>
              </a:solidFill>
              <a:latin typeface="Calibri" panose="020F0502020204030204" pitchFamily="34" charset="0"/>
            </a:endParaRPr>
          </a:p>
          <a:p>
            <a:pPr marL="320040" indent="-320040" algn="just">
              <a:lnSpc>
                <a:spcPct val="150000"/>
              </a:lnSpc>
              <a:spcBef>
                <a:spcPts val="700"/>
              </a:spcBef>
              <a:buClr>
                <a:srgbClr val="B2B2B2"/>
              </a:buClr>
              <a:buSzPct val="60000"/>
              <a:buFont typeface="Wingdings" pitchFamily="2" charset="2"/>
              <a:buChar char="q"/>
              <a:defRPr/>
            </a:pPr>
            <a:r>
              <a:rPr lang="es-MX" sz="1500" dirty="0" smtClean="0">
                <a:solidFill>
                  <a:prstClr val="black"/>
                </a:solidFill>
                <a:latin typeface="Calibri" panose="020F0502020204030204" pitchFamily="34" charset="0"/>
              </a:rPr>
              <a:t>Las </a:t>
            </a:r>
            <a:r>
              <a:rPr lang="es-MX" sz="1500" dirty="0">
                <a:solidFill>
                  <a:prstClr val="black"/>
                </a:solidFill>
                <a:latin typeface="Calibri" panose="020F0502020204030204" pitchFamily="34" charset="0"/>
              </a:rPr>
              <a:t>unidades médicas del segundo nivel de atención  están ubicadas en localidades urbanas</a:t>
            </a:r>
            <a:r>
              <a:rPr lang="es-MX" sz="1500" dirty="0" smtClean="0">
                <a:solidFill>
                  <a:prstClr val="black"/>
                </a:solidFill>
                <a:latin typeface="Calibri" panose="020F0502020204030204" pitchFamily="34" charset="0"/>
              </a:rPr>
              <a:t>.</a:t>
            </a:r>
          </a:p>
          <a:p>
            <a:pPr marL="320040" indent="-320040" algn="just">
              <a:lnSpc>
                <a:spcPct val="150000"/>
              </a:lnSpc>
              <a:spcBef>
                <a:spcPts val="700"/>
              </a:spcBef>
              <a:buClr>
                <a:srgbClr val="B2B2B2"/>
              </a:buClr>
              <a:buSzPct val="60000"/>
              <a:buFont typeface="Wingdings" pitchFamily="2" charset="2"/>
              <a:buChar char="q"/>
              <a:defRPr/>
            </a:pPr>
            <a:endParaRPr lang="es-MX" sz="1500" dirty="0" smtClean="0">
              <a:solidFill>
                <a:prstClr val="black"/>
              </a:solidFill>
              <a:latin typeface="Calibri" panose="020F0502020204030204" pitchFamily="34" charset="0"/>
            </a:endParaRPr>
          </a:p>
          <a:p>
            <a:pPr marL="320040" indent="-320040" algn="just">
              <a:lnSpc>
                <a:spcPct val="150000"/>
              </a:lnSpc>
              <a:spcBef>
                <a:spcPts val="700"/>
              </a:spcBef>
              <a:buClr>
                <a:srgbClr val="B2B2B2"/>
              </a:buClr>
              <a:buSzPct val="60000"/>
              <a:buFont typeface="Wingdings" pitchFamily="2" charset="2"/>
              <a:buChar char="q"/>
              <a:defRPr/>
            </a:pPr>
            <a:r>
              <a:rPr lang="es-MX" sz="1500" dirty="0" smtClean="0">
                <a:solidFill>
                  <a:prstClr val="black"/>
                </a:solidFill>
                <a:latin typeface="Calibri" panose="020F0502020204030204" pitchFamily="34" charset="0"/>
              </a:rPr>
              <a:t>Tienen </a:t>
            </a:r>
            <a:r>
              <a:rPr lang="es-MX" sz="1500" dirty="0">
                <a:solidFill>
                  <a:prstClr val="black"/>
                </a:solidFill>
                <a:latin typeface="Calibri" panose="020F0502020204030204" pitchFamily="34" charset="0"/>
              </a:rPr>
              <a:t>un grado de complejidad mayor que las anteriores </a:t>
            </a:r>
            <a:r>
              <a:rPr lang="es-MX" sz="1500" dirty="0" smtClean="0">
                <a:solidFill>
                  <a:prstClr val="black"/>
                </a:solidFill>
                <a:latin typeface="Calibri" panose="020F0502020204030204" pitchFamily="34" charset="0"/>
              </a:rPr>
              <a:t>y forman una red de hospitales generales, materno infantiles y </a:t>
            </a:r>
            <a:r>
              <a:rPr lang="es-MX" sz="1500" dirty="0">
                <a:solidFill>
                  <a:prstClr val="black"/>
                </a:solidFill>
                <a:latin typeface="Calibri" panose="020F0502020204030204" pitchFamily="34" charset="0"/>
              </a:rPr>
              <a:t>pediátricos </a:t>
            </a:r>
            <a:r>
              <a:rPr lang="es-MX" sz="1500" dirty="0" smtClean="0">
                <a:solidFill>
                  <a:prstClr val="black"/>
                </a:solidFill>
                <a:latin typeface="Calibri" panose="020F0502020204030204" pitchFamily="34" charset="0"/>
              </a:rPr>
              <a:t>para brindar servicios médicos de </a:t>
            </a:r>
            <a:r>
              <a:rPr lang="es-MX" sz="1500" dirty="0">
                <a:solidFill>
                  <a:prstClr val="black"/>
                </a:solidFill>
                <a:latin typeface="Calibri" panose="020F0502020204030204" pitchFamily="34" charset="0"/>
              </a:rPr>
              <a:t>cuatro especialidades básicas que son: medicina interna, cirugía general, pediatría y </a:t>
            </a:r>
            <a:r>
              <a:rPr lang="es-MX" sz="1500" dirty="0" err="1">
                <a:solidFill>
                  <a:prstClr val="black"/>
                </a:solidFill>
                <a:latin typeface="Calibri" panose="020F0502020204030204" pitchFamily="34" charset="0"/>
              </a:rPr>
              <a:t>gineco</a:t>
            </a:r>
            <a:r>
              <a:rPr lang="es-MX" sz="1500" dirty="0">
                <a:solidFill>
                  <a:prstClr val="black"/>
                </a:solidFill>
                <a:latin typeface="Calibri" panose="020F0502020204030204" pitchFamily="34" charset="0"/>
              </a:rPr>
              <a:t>- </a:t>
            </a:r>
            <a:r>
              <a:rPr lang="es-MX" sz="1500" dirty="0" smtClean="0">
                <a:solidFill>
                  <a:prstClr val="black"/>
                </a:solidFill>
                <a:latin typeface="Calibri" panose="020F0502020204030204" pitchFamily="34" charset="0"/>
              </a:rPr>
              <a:t>obstetricia</a:t>
            </a:r>
            <a:r>
              <a:rPr lang="es-MX" sz="1500" dirty="0" smtClean="0">
                <a:solidFill>
                  <a:prstClr val="black"/>
                </a:solidFill>
                <a:latin typeface="Tw Cen MT"/>
              </a:rPr>
              <a:t>.</a:t>
            </a:r>
          </a:p>
        </p:txBody>
      </p:sp>
    </p:spTree>
    <p:extLst>
      <p:ext uri="{BB962C8B-B14F-4D97-AF65-F5344CB8AC3E}">
        <p14:creationId xmlns:p14="http://schemas.microsoft.com/office/powerpoint/2010/main" val="2990415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72" y="500042"/>
            <a:ext cx="3429024" cy="220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1 Título"/>
          <p:cNvSpPr txBox="1">
            <a:spLocks/>
          </p:cNvSpPr>
          <p:nvPr/>
        </p:nvSpPr>
        <p:spPr>
          <a:xfrm>
            <a:off x="785786" y="1428736"/>
            <a:ext cx="3214678" cy="1500198"/>
          </a:xfrm>
          <a:prstGeom prst="rect">
            <a:avLst/>
          </a:prstGeom>
        </p:spPr>
        <p:txBody>
          <a:bodyPr vert="horz"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1" i="0" u="none" strike="noStrike" kern="1200" cap="none" spc="0" normalizeH="0" baseline="0" noProof="0" dirty="0" smtClean="0">
                <a:ln>
                  <a:noFill/>
                </a:ln>
                <a:effectLst/>
                <a:uLnTx/>
                <a:uFillTx/>
                <a:latin typeface="Calibri" panose="020F0502020204030204" pitchFamily="34" charset="0"/>
                <a:ea typeface="+mj-ea"/>
                <a:cs typeface="+mj-cs"/>
              </a:rPr>
              <a:t>Segundo Nivel de Atención </a:t>
            </a:r>
            <a:endParaRPr kumimoji="0" lang="es-MX" sz="4400" b="1" i="0" u="none" strike="noStrike" kern="1200" cap="none" spc="0" normalizeH="0" baseline="0" noProof="0" dirty="0">
              <a:ln>
                <a:noFill/>
              </a:ln>
              <a:effectLst/>
              <a:uLnTx/>
              <a:uFillTx/>
              <a:latin typeface="Calibri" panose="020F0502020204030204" pitchFamily="34" charset="0"/>
              <a:ea typeface="+mj-ea"/>
              <a:cs typeface="+mj-cs"/>
            </a:endParaRPr>
          </a:p>
        </p:txBody>
      </p:sp>
      <p:sp>
        <p:nvSpPr>
          <p:cNvPr id="4" name="2 Marcador de contenido"/>
          <p:cNvSpPr>
            <a:spLocks noGrp="1"/>
          </p:cNvSpPr>
          <p:nvPr>
            <p:ph sz="quarter" idx="1"/>
          </p:nvPr>
        </p:nvSpPr>
        <p:spPr>
          <a:xfrm>
            <a:off x="500034" y="2786058"/>
            <a:ext cx="8194576" cy="3526112"/>
          </a:xfrm>
        </p:spPr>
        <p:txBody>
          <a:bodyPr>
            <a:noAutofit/>
          </a:bodyPr>
          <a:lstStyle/>
          <a:p>
            <a:pPr lvl="0" algn="just">
              <a:defRPr/>
            </a:pPr>
            <a:endParaRPr lang="es-MX" sz="1900" dirty="0" smtClean="0"/>
          </a:p>
          <a:p>
            <a:pPr lvl="0" algn="just">
              <a:lnSpc>
                <a:spcPct val="150000"/>
              </a:lnSpc>
              <a:buFont typeface="Wingdings" pitchFamily="2" charset="2"/>
              <a:buChar char="q"/>
              <a:defRPr/>
            </a:pPr>
            <a:r>
              <a:rPr lang="es-MX" sz="1500" dirty="0" smtClean="0">
                <a:latin typeface="Calibri" panose="020F0502020204030204" pitchFamily="34" charset="0"/>
              </a:rPr>
              <a:t>En su organización destacan servicios como</a:t>
            </a:r>
            <a:r>
              <a:rPr lang="es-MX" sz="1500" dirty="0">
                <a:latin typeface="Calibri" panose="020F0502020204030204" pitchFamily="34" charset="0"/>
              </a:rPr>
              <a:t> consulta </a:t>
            </a:r>
            <a:r>
              <a:rPr lang="es-MX" sz="1500" dirty="0" smtClean="0">
                <a:latin typeface="Calibri" panose="020F0502020204030204" pitchFamily="34" charset="0"/>
              </a:rPr>
              <a:t>externa, urgencias, hospitalización, banco de sangre, quirófano, imagenología, laboratorios clínico y de patología, farmacia, entre otros.</a:t>
            </a:r>
          </a:p>
          <a:p>
            <a:pPr algn="just">
              <a:lnSpc>
                <a:spcPct val="150000"/>
              </a:lnSpc>
            </a:pPr>
            <a:r>
              <a:rPr lang="es-MX" sz="1500" dirty="0" smtClean="0">
                <a:latin typeface="Calibri" panose="020F0502020204030204" pitchFamily="34" charset="0"/>
              </a:rPr>
              <a:t>Ofrece </a:t>
            </a:r>
            <a:r>
              <a:rPr lang="es-MX" sz="1500" dirty="0">
                <a:latin typeface="Calibri" panose="020F0502020204030204" pitchFamily="34" charset="0"/>
              </a:rPr>
              <a:t>servicios de diagnóstico y tratamiento </a:t>
            </a:r>
            <a:r>
              <a:rPr lang="es-MX" sz="1500" dirty="0" smtClean="0">
                <a:latin typeface="Calibri" panose="020F0502020204030204" pitchFamily="34" charset="0"/>
              </a:rPr>
              <a:t>las </a:t>
            </a:r>
            <a:r>
              <a:rPr lang="es-MX" sz="1500" dirty="0">
                <a:latin typeface="Calibri" panose="020F0502020204030204" pitchFamily="34" charset="0"/>
              </a:rPr>
              <a:t>24 horas de los 365 días del </a:t>
            </a:r>
            <a:r>
              <a:rPr lang="es-MX" sz="1500" dirty="0" smtClean="0">
                <a:latin typeface="Calibri" panose="020F0502020204030204" pitchFamily="34" charset="0"/>
              </a:rPr>
              <a:t>año. Atienden </a:t>
            </a:r>
            <a:r>
              <a:rPr lang="es-MX" sz="1500" dirty="0">
                <a:latin typeface="Calibri" panose="020F0502020204030204" pitchFamily="34" charset="0"/>
              </a:rPr>
              <a:t>la mayor parte de los problemas y necesidades de salud que demandan internamiento hospitalario o </a:t>
            </a:r>
            <a:r>
              <a:rPr lang="es-MX" sz="1500" dirty="0" smtClean="0">
                <a:latin typeface="Calibri" panose="020F0502020204030204" pitchFamily="34" charset="0"/>
              </a:rPr>
              <a:t>atención de </a:t>
            </a:r>
            <a:r>
              <a:rPr lang="es-MX" sz="1500" dirty="0">
                <a:latin typeface="Calibri" panose="020F0502020204030204" pitchFamily="34" charset="0"/>
              </a:rPr>
              <a:t>urgencias</a:t>
            </a:r>
            <a:r>
              <a:rPr lang="es-MX" sz="1500" dirty="0" smtClean="0">
                <a:latin typeface="Calibri" panose="020F0502020204030204" pitchFamily="34" charset="0"/>
              </a:rPr>
              <a:t>.</a:t>
            </a:r>
          </a:p>
          <a:p>
            <a:pPr algn="just">
              <a:lnSpc>
                <a:spcPct val="150000"/>
              </a:lnSpc>
            </a:pPr>
            <a:r>
              <a:rPr lang="es-MX" sz="1500" dirty="0" smtClean="0">
                <a:latin typeface="Calibri" panose="020F0502020204030204" pitchFamily="34" charset="0"/>
              </a:rPr>
              <a:t>Los </a:t>
            </a:r>
            <a:r>
              <a:rPr lang="es-MX" sz="1500" dirty="0">
                <a:latin typeface="Calibri" panose="020F0502020204030204" pitchFamily="34" charset="0"/>
              </a:rPr>
              <a:t>hospitales generales además, participan en la formación de recursos humanos.</a:t>
            </a:r>
          </a:p>
        </p:txBody>
      </p:sp>
    </p:spTree>
    <p:extLst>
      <p:ext uri="{BB962C8B-B14F-4D97-AF65-F5344CB8AC3E}">
        <p14:creationId xmlns:p14="http://schemas.microsoft.com/office/powerpoint/2010/main" val="3479111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6182" y="214290"/>
            <a:ext cx="3786214" cy="2512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1 Título"/>
          <p:cNvSpPr>
            <a:spLocks noGrp="1"/>
          </p:cNvSpPr>
          <p:nvPr>
            <p:ph type="title"/>
          </p:nvPr>
        </p:nvSpPr>
        <p:spPr>
          <a:xfrm>
            <a:off x="500034" y="1357298"/>
            <a:ext cx="3214678" cy="1500198"/>
          </a:xfrm>
        </p:spPr>
        <p:txBody>
          <a:bodyPr>
            <a:normAutofit/>
          </a:bodyPr>
          <a:lstStyle/>
          <a:p>
            <a:pPr algn="ctr"/>
            <a:r>
              <a:rPr lang="es-MX" sz="4000" b="1" dirty="0" smtClean="0">
                <a:solidFill>
                  <a:schemeClr val="tx1">
                    <a:lumMod val="75000"/>
                    <a:lumOff val="25000"/>
                  </a:schemeClr>
                </a:solidFill>
                <a:latin typeface="Calibri" panose="020F0502020204030204" pitchFamily="34" charset="0"/>
              </a:rPr>
              <a:t>Tercer Nivel de Atención </a:t>
            </a:r>
            <a:endParaRPr lang="es-MX" sz="4000" b="1" dirty="0">
              <a:solidFill>
                <a:schemeClr val="tx1">
                  <a:lumMod val="75000"/>
                  <a:lumOff val="25000"/>
                </a:schemeClr>
              </a:solidFill>
              <a:latin typeface="Calibri" panose="020F0502020204030204" pitchFamily="34" charset="0"/>
            </a:endParaRPr>
          </a:p>
        </p:txBody>
      </p:sp>
      <p:sp>
        <p:nvSpPr>
          <p:cNvPr id="6" name="9 Marcador de texto"/>
          <p:cNvSpPr>
            <a:spLocks noGrp="1"/>
          </p:cNvSpPr>
          <p:nvPr>
            <p:ph sz="quarter" idx="1"/>
          </p:nvPr>
        </p:nvSpPr>
        <p:spPr>
          <a:xfrm>
            <a:off x="457621" y="2924944"/>
            <a:ext cx="8001056" cy="3575890"/>
          </a:xfrm>
        </p:spPr>
        <p:txBody>
          <a:bodyPr>
            <a:noAutofit/>
          </a:bodyPr>
          <a:lstStyle/>
          <a:p>
            <a:pPr algn="just">
              <a:buFont typeface="Wingdings" pitchFamily="2" charset="2"/>
              <a:buChar char="q"/>
            </a:pPr>
            <a:endParaRPr lang="es-MX" sz="1500" dirty="0" smtClean="0">
              <a:latin typeface="Calibri" panose="020F0502020204030204" pitchFamily="34" charset="0"/>
            </a:endParaRPr>
          </a:p>
          <a:p>
            <a:pPr algn="just">
              <a:lnSpc>
                <a:spcPct val="150000"/>
              </a:lnSpc>
              <a:buFont typeface="Wingdings" pitchFamily="2" charset="2"/>
              <a:buChar char="q"/>
            </a:pPr>
            <a:r>
              <a:rPr lang="es-MX" sz="1500" dirty="0" smtClean="0">
                <a:latin typeface="Calibri" panose="020F0502020204030204" pitchFamily="34" charset="0"/>
              </a:rPr>
              <a:t>Está formado por los institutos nacionales de salud y una red de hospitales de alta especialidad.</a:t>
            </a:r>
          </a:p>
          <a:p>
            <a:pPr algn="just">
              <a:lnSpc>
                <a:spcPct val="150000"/>
              </a:lnSpc>
              <a:buFont typeface="Wingdings" pitchFamily="2" charset="2"/>
              <a:buChar char="q"/>
            </a:pPr>
            <a:r>
              <a:rPr lang="es-MX" sz="1500" dirty="0" smtClean="0">
                <a:latin typeface="Calibri" panose="020F0502020204030204" pitchFamily="34" charset="0"/>
              </a:rPr>
              <a:t>Son establecimientos  diseñados  para </a:t>
            </a:r>
            <a:r>
              <a:rPr lang="es-MX" sz="1500" dirty="0">
                <a:latin typeface="Calibri" panose="020F0502020204030204" pitchFamily="34" charset="0"/>
              </a:rPr>
              <a:t>resolver las necesidades de salud </a:t>
            </a:r>
            <a:r>
              <a:rPr lang="es-MX" sz="1500" dirty="0" smtClean="0">
                <a:latin typeface="Calibri" panose="020F0502020204030204" pitchFamily="34" charset="0"/>
              </a:rPr>
              <a:t>de la </a:t>
            </a:r>
            <a:r>
              <a:rPr lang="es-MX" sz="1500" dirty="0">
                <a:latin typeface="Calibri" panose="020F0502020204030204" pitchFamily="34" charset="0"/>
              </a:rPr>
              <a:t>población, con el apoyo de un </a:t>
            </a:r>
            <a:r>
              <a:rPr lang="es-MX" sz="1500" dirty="0" smtClean="0">
                <a:latin typeface="Calibri" panose="020F0502020204030204" pitchFamily="34" charset="0"/>
              </a:rPr>
              <a:t>número variable </a:t>
            </a:r>
            <a:r>
              <a:rPr lang="es-MX" sz="1500" dirty="0">
                <a:latin typeface="Calibri" panose="020F0502020204030204" pitchFamily="34" charset="0"/>
              </a:rPr>
              <a:t>de servicios de alta </a:t>
            </a:r>
            <a:r>
              <a:rPr lang="es-MX" sz="1500" dirty="0" smtClean="0">
                <a:latin typeface="Calibri" panose="020F0502020204030204" pitchFamily="34" charset="0"/>
              </a:rPr>
              <a:t>especialidad y  sub-especialidades </a:t>
            </a:r>
            <a:r>
              <a:rPr lang="es-MX" sz="1500" dirty="0">
                <a:latin typeface="Calibri" panose="020F0502020204030204" pitchFamily="34" charset="0"/>
              </a:rPr>
              <a:t>médico-quirúrgicas</a:t>
            </a:r>
            <a:r>
              <a:rPr lang="es-MX" sz="1500" dirty="0" smtClean="0">
                <a:latin typeface="Calibri" panose="020F0502020204030204" pitchFamily="34" charset="0"/>
              </a:rPr>
              <a:t>. </a:t>
            </a:r>
            <a:endParaRPr lang="es-MX" sz="1500" dirty="0">
              <a:latin typeface="Calibri" panose="020F0502020204030204" pitchFamily="34" charset="0"/>
            </a:endParaRPr>
          </a:p>
          <a:p>
            <a:pPr algn="just">
              <a:lnSpc>
                <a:spcPct val="150000"/>
              </a:lnSpc>
              <a:buFont typeface="Wingdings" pitchFamily="2" charset="2"/>
              <a:buChar char="q"/>
            </a:pPr>
            <a:r>
              <a:rPr lang="es-MX" sz="1500" dirty="0" smtClean="0">
                <a:latin typeface="Calibri" panose="020F0502020204030204" pitchFamily="34" charset="0"/>
              </a:rPr>
              <a:t>Se definen como de alta </a:t>
            </a:r>
            <a:r>
              <a:rPr lang="es-MX" sz="1500" dirty="0">
                <a:latin typeface="Calibri" panose="020F0502020204030204" pitchFamily="34" charset="0"/>
              </a:rPr>
              <a:t>especialidad </a:t>
            </a:r>
            <a:r>
              <a:rPr lang="es-MX" sz="1500" dirty="0" smtClean="0">
                <a:latin typeface="Calibri" panose="020F0502020204030204" pitchFamily="34" charset="0"/>
              </a:rPr>
              <a:t>aquellos servicios, dirigidos a </a:t>
            </a:r>
            <a:r>
              <a:rPr lang="es-MX" sz="1500" dirty="0">
                <a:latin typeface="Calibri" panose="020F0502020204030204" pitchFamily="34" charset="0"/>
              </a:rPr>
              <a:t>la reparación de daños a la salud</a:t>
            </a:r>
            <a:r>
              <a:rPr lang="es-MX" sz="1500" dirty="0" smtClean="0">
                <a:latin typeface="Calibri" panose="020F0502020204030204" pitchFamily="34" charset="0"/>
              </a:rPr>
              <a:t>, de </a:t>
            </a:r>
            <a:r>
              <a:rPr lang="es-MX" sz="1500" dirty="0">
                <a:latin typeface="Calibri" panose="020F0502020204030204" pitchFamily="34" charset="0"/>
              </a:rPr>
              <a:t>baja frecuencia y alta complejidad</a:t>
            </a:r>
            <a:r>
              <a:rPr lang="es-MX" sz="1500" dirty="0" smtClean="0">
                <a:latin typeface="Calibri" panose="020F0502020204030204" pitchFamily="34" charset="0"/>
              </a:rPr>
              <a:t>, que </a:t>
            </a:r>
            <a:r>
              <a:rPr lang="es-MX" sz="1500" dirty="0">
                <a:latin typeface="Calibri" panose="020F0502020204030204" pitchFamily="34" charset="0"/>
              </a:rPr>
              <a:t>involucran una combinación </a:t>
            </a:r>
            <a:r>
              <a:rPr lang="es-MX" sz="1500" dirty="0" smtClean="0">
                <a:latin typeface="Calibri" panose="020F0502020204030204" pitchFamily="34" charset="0"/>
              </a:rPr>
              <a:t>de procedimientos </a:t>
            </a:r>
            <a:r>
              <a:rPr lang="es-MX" sz="1500" dirty="0">
                <a:latin typeface="Calibri" panose="020F0502020204030204" pitchFamily="34" charset="0"/>
              </a:rPr>
              <a:t>clínicos o quirúrgicos, </a:t>
            </a:r>
            <a:r>
              <a:rPr lang="es-MX" sz="1500" dirty="0" smtClean="0">
                <a:latin typeface="Calibri" panose="020F0502020204030204" pitchFamily="34" charset="0"/>
              </a:rPr>
              <a:t>con tecnología </a:t>
            </a:r>
            <a:r>
              <a:rPr lang="es-MX" sz="1500" dirty="0">
                <a:latin typeface="Calibri" panose="020F0502020204030204" pitchFamily="34" charset="0"/>
              </a:rPr>
              <a:t>de última generación, </a:t>
            </a:r>
            <a:r>
              <a:rPr lang="es-MX" sz="1500" dirty="0" smtClean="0">
                <a:latin typeface="Calibri" panose="020F0502020204030204" pitchFamily="34" charset="0"/>
              </a:rPr>
              <a:t>alto costo </a:t>
            </a:r>
            <a:r>
              <a:rPr lang="es-MX" sz="1500" dirty="0">
                <a:latin typeface="Calibri" panose="020F0502020204030204" pitchFamily="34" charset="0"/>
              </a:rPr>
              <a:t>y elevada </a:t>
            </a:r>
            <a:r>
              <a:rPr lang="es-MX" sz="1500" dirty="0" smtClean="0">
                <a:latin typeface="Calibri" panose="020F0502020204030204" pitchFamily="34" charset="0"/>
              </a:rPr>
              <a:t>calidad</a:t>
            </a:r>
            <a:r>
              <a:rPr lang="es-MX" sz="1800" dirty="0" smtClean="0"/>
              <a:t>. </a:t>
            </a:r>
          </a:p>
        </p:txBody>
      </p:sp>
    </p:spTree>
    <p:extLst>
      <p:ext uri="{BB962C8B-B14F-4D97-AF65-F5344CB8AC3E}">
        <p14:creationId xmlns:p14="http://schemas.microsoft.com/office/powerpoint/2010/main" val="4195583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68" y="1857364"/>
            <a:ext cx="2428892" cy="1032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43344">
            <a:off x="5375431" y="322157"/>
            <a:ext cx="1850942" cy="2023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1 Título"/>
          <p:cNvSpPr>
            <a:spLocks noGrp="1"/>
          </p:cNvSpPr>
          <p:nvPr>
            <p:ph type="title"/>
          </p:nvPr>
        </p:nvSpPr>
        <p:spPr>
          <a:xfrm>
            <a:off x="357158" y="1357298"/>
            <a:ext cx="3214678" cy="1500198"/>
          </a:xfrm>
        </p:spPr>
        <p:txBody>
          <a:bodyPr>
            <a:normAutofit/>
          </a:bodyPr>
          <a:lstStyle/>
          <a:p>
            <a:pPr algn="ctr"/>
            <a:r>
              <a:rPr lang="es-MX" sz="4000" b="1" dirty="0" smtClean="0">
                <a:solidFill>
                  <a:schemeClr val="tx1"/>
                </a:solidFill>
                <a:latin typeface="Calibri" panose="020F0502020204030204" pitchFamily="34" charset="0"/>
              </a:rPr>
              <a:t>Tercer Nivel de Atención </a:t>
            </a:r>
            <a:endParaRPr lang="es-MX" sz="4000" b="1" dirty="0">
              <a:solidFill>
                <a:schemeClr val="tx1"/>
              </a:solidFill>
              <a:latin typeface="Calibri" panose="020F0502020204030204" pitchFamily="34" charset="0"/>
            </a:endParaRPr>
          </a:p>
        </p:txBody>
      </p:sp>
      <p:sp>
        <p:nvSpPr>
          <p:cNvPr id="5" name="9 Marcador de texto"/>
          <p:cNvSpPr>
            <a:spLocks noGrp="1"/>
          </p:cNvSpPr>
          <p:nvPr>
            <p:ph sz="quarter" idx="1"/>
          </p:nvPr>
        </p:nvSpPr>
        <p:spPr>
          <a:xfrm>
            <a:off x="395536" y="3084016"/>
            <a:ext cx="8534182" cy="3513336"/>
          </a:xfrm>
        </p:spPr>
        <p:txBody>
          <a:bodyPr>
            <a:noAutofit/>
          </a:bodyPr>
          <a:lstStyle/>
          <a:p>
            <a:pPr>
              <a:lnSpc>
                <a:spcPct val="150000"/>
              </a:lnSpc>
              <a:buFont typeface="Wingdings" pitchFamily="2" charset="2"/>
              <a:buChar char="q"/>
            </a:pPr>
            <a:r>
              <a:rPr lang="es-MX" sz="1500" dirty="0" smtClean="0">
                <a:latin typeface="Calibri" panose="020F0502020204030204" pitchFamily="34" charset="0"/>
              </a:rPr>
              <a:t>En cada </a:t>
            </a:r>
            <a:r>
              <a:rPr lang="es-MX" sz="1500" dirty="0">
                <a:latin typeface="Calibri" panose="020F0502020204030204" pitchFamily="34" charset="0"/>
              </a:rPr>
              <a:t>Red de Servicios de Salud </a:t>
            </a:r>
            <a:r>
              <a:rPr lang="es-MX" sz="1500" dirty="0" smtClean="0">
                <a:latin typeface="Calibri" panose="020F0502020204030204" pitchFamily="34" charset="0"/>
              </a:rPr>
              <a:t>se planea que exista un Hospital Regional de Alta Especialidad  que es la unidad con </a:t>
            </a:r>
            <a:r>
              <a:rPr lang="es-MX" sz="1500" dirty="0">
                <a:latin typeface="Calibri" panose="020F0502020204030204" pitchFamily="34" charset="0"/>
              </a:rPr>
              <a:t>mayor </a:t>
            </a:r>
            <a:r>
              <a:rPr lang="es-MX" sz="1500" dirty="0" smtClean="0">
                <a:latin typeface="Calibri" panose="020F0502020204030204" pitchFamily="34" charset="0"/>
              </a:rPr>
              <a:t>capacidad resolutiva</a:t>
            </a:r>
            <a:r>
              <a:rPr lang="es-MX" sz="1500" dirty="0">
                <a:latin typeface="Calibri" panose="020F0502020204030204" pitchFamily="34" charset="0"/>
              </a:rPr>
              <a:t>. </a:t>
            </a:r>
            <a:endParaRPr lang="es-MX" sz="1500" dirty="0" smtClean="0">
              <a:latin typeface="Calibri" panose="020F0502020204030204" pitchFamily="34" charset="0"/>
            </a:endParaRPr>
          </a:p>
          <a:p>
            <a:pPr lvl="0" algn="just">
              <a:lnSpc>
                <a:spcPct val="150000"/>
              </a:lnSpc>
              <a:buClr>
                <a:srgbClr val="B2B2B2"/>
              </a:buClr>
              <a:buFont typeface="Wingdings" pitchFamily="2" charset="2"/>
              <a:buChar char="q"/>
            </a:pPr>
            <a:r>
              <a:rPr lang="es-MX" sz="1500" dirty="0" smtClean="0">
                <a:latin typeface="Calibri" panose="020F0502020204030204" pitchFamily="34" charset="0"/>
              </a:rPr>
              <a:t>La atención la brindan</a:t>
            </a:r>
            <a:r>
              <a:rPr lang="es-MX" sz="1500" b="1" dirty="0" smtClean="0">
                <a:latin typeface="Calibri" panose="020F0502020204030204" pitchFamily="34" charset="0"/>
              </a:rPr>
              <a:t> </a:t>
            </a:r>
            <a:r>
              <a:rPr lang="es-MX" sz="1500" dirty="0">
                <a:latin typeface="Calibri" panose="020F0502020204030204" pitchFamily="34" charset="0"/>
              </a:rPr>
              <a:t>equipos de profesionales de la medicina y otras disciplinas de la </a:t>
            </a:r>
            <a:r>
              <a:rPr lang="es-MX" sz="1500" dirty="0" smtClean="0">
                <a:latin typeface="Calibri" panose="020F0502020204030204" pitchFamily="34" charset="0"/>
              </a:rPr>
              <a:t>salud, </a:t>
            </a:r>
            <a:r>
              <a:rPr lang="es-MX" sz="1500" dirty="0">
                <a:latin typeface="Calibri" panose="020F0502020204030204" pitchFamily="34" charset="0"/>
              </a:rPr>
              <a:t>que están </a:t>
            </a:r>
            <a:r>
              <a:rPr lang="es-MX" sz="1500" dirty="0" smtClean="0">
                <a:latin typeface="Calibri" panose="020F0502020204030204" pitchFamily="34" charset="0"/>
              </a:rPr>
              <a:t>especializados y cuentan con un elevado </a:t>
            </a:r>
            <a:r>
              <a:rPr lang="es-MX" sz="1500" dirty="0">
                <a:latin typeface="Calibri" panose="020F0502020204030204" pitchFamily="34" charset="0"/>
              </a:rPr>
              <a:t>nivel de formación y </a:t>
            </a:r>
            <a:r>
              <a:rPr lang="es-MX" sz="1500" dirty="0" smtClean="0">
                <a:latin typeface="Calibri" panose="020F0502020204030204" pitchFamily="34" charset="0"/>
              </a:rPr>
              <a:t>experiencia, cuya </a:t>
            </a:r>
            <a:r>
              <a:rPr lang="es-MX" sz="1500" dirty="0">
                <a:latin typeface="Calibri" panose="020F0502020204030204" pitchFamily="34" charset="0"/>
              </a:rPr>
              <a:t>labor requiere un alto grado de coordinación y  toma de decisiones colegiada, que se </a:t>
            </a:r>
            <a:r>
              <a:rPr lang="es-MX" sz="1500" dirty="0" smtClean="0">
                <a:latin typeface="Calibri" panose="020F0502020204030204" pitchFamily="34" charset="0"/>
              </a:rPr>
              <a:t>basa </a:t>
            </a:r>
            <a:r>
              <a:rPr lang="es-MX" sz="1500" dirty="0">
                <a:latin typeface="Calibri" panose="020F0502020204030204" pitchFamily="34" charset="0"/>
              </a:rPr>
              <a:t>en la mejor evidencia científica.</a:t>
            </a:r>
          </a:p>
          <a:p>
            <a:pPr>
              <a:lnSpc>
                <a:spcPct val="150000"/>
              </a:lnSpc>
              <a:buFont typeface="Wingdings" pitchFamily="2" charset="2"/>
              <a:buChar char="q"/>
            </a:pPr>
            <a:r>
              <a:rPr lang="es-MX" sz="1500" dirty="0" smtClean="0">
                <a:latin typeface="Calibri" panose="020F0502020204030204" pitchFamily="34" charset="0"/>
              </a:rPr>
              <a:t>Cada </a:t>
            </a:r>
            <a:r>
              <a:rPr lang="es-MX" sz="1500" dirty="0">
                <a:latin typeface="Calibri" panose="020F0502020204030204" pitchFamily="34" charset="0"/>
              </a:rPr>
              <a:t>hospital es una unidad de educación superior y vínculo con la investigación, para formación profesional y de posgrado.</a:t>
            </a:r>
          </a:p>
        </p:txBody>
      </p:sp>
    </p:spTree>
    <p:extLst>
      <p:ext uri="{BB962C8B-B14F-4D97-AF65-F5344CB8AC3E}">
        <p14:creationId xmlns:p14="http://schemas.microsoft.com/office/powerpoint/2010/main" val="505523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56" y="428604"/>
            <a:ext cx="5616624" cy="78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00" y="1357298"/>
            <a:ext cx="6767513"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redondeado"/>
          <p:cNvSpPr/>
          <p:nvPr/>
        </p:nvSpPr>
        <p:spPr>
          <a:xfrm>
            <a:off x="285720" y="4988666"/>
            <a:ext cx="2376264" cy="1512168"/>
          </a:xfrm>
          <a:prstGeom prst="roundRect">
            <a:avLst/>
          </a:prstGeom>
          <a:solidFill>
            <a:srgbClr val="F7EDA3"/>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s-ES_tradnl" sz="1400" dirty="0" smtClean="0">
                <a:solidFill>
                  <a:prstClr val="white">
                    <a:lumMod val="50000"/>
                  </a:prstClr>
                </a:solidFill>
                <a:latin typeface="Arial" pitchFamily="34" charset="0"/>
                <a:cs typeface="Arial" pitchFamily="34" charset="0"/>
              </a:rPr>
              <a:t>Número de Municipios que corresponde atender</a:t>
            </a:r>
          </a:p>
          <a:p>
            <a:pPr lvl="0" algn="ctr">
              <a:defRPr/>
            </a:pPr>
            <a:r>
              <a:rPr lang="es-ES_tradnl" sz="1400" dirty="0" smtClean="0">
                <a:solidFill>
                  <a:prstClr val="white">
                    <a:lumMod val="50000"/>
                  </a:prstClr>
                </a:solidFill>
                <a:latin typeface="Arial" pitchFamily="34" charset="0"/>
                <a:cs typeface="Arial" pitchFamily="34" charset="0"/>
              </a:rPr>
              <a:t>a </a:t>
            </a:r>
            <a:r>
              <a:rPr lang="es-ES_tradnl" sz="1400" dirty="0">
                <a:solidFill>
                  <a:prstClr val="white">
                    <a:lumMod val="50000"/>
                  </a:prstClr>
                </a:solidFill>
                <a:latin typeface="Arial" pitchFamily="34" charset="0"/>
                <a:cs typeface="Arial" pitchFamily="34" charset="0"/>
              </a:rPr>
              <a:t>la </a:t>
            </a:r>
            <a:r>
              <a:rPr lang="es-ES_tradnl" sz="1400" b="1" dirty="0">
                <a:solidFill>
                  <a:prstClr val="white">
                    <a:lumMod val="50000"/>
                  </a:prstClr>
                </a:solidFill>
                <a:latin typeface="Arial" pitchFamily="34" charset="0"/>
                <a:cs typeface="Arial" pitchFamily="34" charset="0"/>
              </a:rPr>
              <a:t>Zona Centro </a:t>
            </a:r>
            <a:r>
              <a:rPr lang="es-ES_tradnl" sz="1400" b="1" dirty="0" smtClean="0">
                <a:solidFill>
                  <a:prstClr val="white">
                    <a:lumMod val="50000"/>
                  </a:prstClr>
                </a:solidFill>
                <a:latin typeface="Arial" pitchFamily="34" charset="0"/>
                <a:cs typeface="Arial" pitchFamily="34" charset="0"/>
              </a:rPr>
              <a:t>1</a:t>
            </a:r>
            <a:r>
              <a:rPr lang="es-ES_tradnl" sz="1400" dirty="0" smtClean="0">
                <a:solidFill>
                  <a:prstClr val="white">
                    <a:lumMod val="50000"/>
                  </a:prstClr>
                </a:solidFill>
                <a:latin typeface="Arial" pitchFamily="34" charset="0"/>
                <a:cs typeface="Arial" pitchFamily="34" charset="0"/>
              </a:rPr>
              <a:t>  </a:t>
            </a:r>
          </a:p>
          <a:p>
            <a:pPr>
              <a:defRPr/>
            </a:pPr>
            <a:endParaRPr lang="es-ES_tradnl" sz="1400" b="1" dirty="0" smtClean="0">
              <a:solidFill>
                <a:prstClr val="white">
                  <a:lumMod val="50000"/>
                </a:prstClr>
              </a:solidFill>
              <a:latin typeface="Arial" pitchFamily="34" charset="0"/>
              <a:cs typeface="Arial" pitchFamily="34" charset="0"/>
            </a:endParaRPr>
          </a:p>
          <a:p>
            <a:pPr>
              <a:defRPr/>
            </a:pPr>
            <a:r>
              <a:rPr lang="es-ES_tradnl" sz="1400" b="1" dirty="0" smtClean="0">
                <a:solidFill>
                  <a:prstClr val="white">
                    <a:lumMod val="50000"/>
                  </a:prstClr>
                </a:solidFill>
                <a:latin typeface="Arial" pitchFamily="34" charset="0"/>
                <a:cs typeface="Arial" pitchFamily="34" charset="0"/>
              </a:rPr>
              <a:t>42  Edo. de Hidalgo</a:t>
            </a:r>
          </a:p>
          <a:p>
            <a:pPr>
              <a:defRPr/>
            </a:pPr>
            <a:r>
              <a:rPr lang="es-ES_tradnl" sz="1400" b="1" dirty="0" smtClean="0">
                <a:solidFill>
                  <a:prstClr val="white">
                    <a:lumMod val="50000"/>
                  </a:prstClr>
                </a:solidFill>
                <a:latin typeface="Arial" pitchFamily="34" charset="0"/>
                <a:cs typeface="Arial" pitchFamily="34" charset="0"/>
              </a:rPr>
              <a:t>52  Edo. de México</a:t>
            </a:r>
            <a:endParaRPr lang="es-ES_tradnl" sz="1400" b="1" dirty="0">
              <a:solidFill>
                <a:prstClr val="white">
                  <a:lumMod val="50000"/>
                </a:prstClr>
              </a:solidFill>
              <a:latin typeface="Arial" pitchFamily="34" charset="0"/>
              <a:cs typeface="Arial" pitchFamily="34" charset="0"/>
            </a:endParaRP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0298" y="4211033"/>
            <a:ext cx="2088232" cy="1361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6643702" y="1428736"/>
            <a:ext cx="2358791" cy="1754326"/>
          </a:xfrm>
          <a:prstGeom prst="rect">
            <a:avLst/>
          </a:prstGeom>
          <a:solidFill>
            <a:sysClr val="window" lastClr="FFFFFF"/>
          </a:solidFill>
          <a:scene3d>
            <a:camera prst="orthographicFront"/>
            <a:lightRig rig="threePt" dir="t"/>
          </a:scene3d>
          <a:sp3d>
            <a:bevelT/>
          </a:sp3d>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800" b="1" i="1" u="none" strike="noStrike" kern="0" cap="none" spc="0" normalizeH="0" baseline="0" noProof="0" dirty="0" smtClean="0">
                <a:ln>
                  <a:noFill/>
                </a:ln>
                <a:solidFill>
                  <a:prstClr val="black">
                    <a:lumMod val="50000"/>
                    <a:lumOff val="50000"/>
                  </a:prstClr>
                </a:solidFill>
                <a:effectLst/>
                <a:uLnTx/>
                <a:uFillTx/>
                <a:latin typeface="Calibri" panose="020F0502020204030204" pitchFamily="34" charset="0"/>
              </a:rPr>
              <a:t>EL</a:t>
            </a:r>
            <a:r>
              <a:rPr kumimoji="0" lang="es-MX" sz="1800" b="1" i="1" u="none" strike="noStrike" kern="0" cap="none" spc="0" normalizeH="0" noProof="0" dirty="0" smtClean="0">
                <a:ln>
                  <a:noFill/>
                </a:ln>
                <a:solidFill>
                  <a:prstClr val="black">
                    <a:lumMod val="50000"/>
                    <a:lumOff val="50000"/>
                  </a:prstClr>
                </a:solidFill>
                <a:effectLst/>
                <a:uLnTx/>
                <a:uFillTx/>
                <a:latin typeface="Calibri" panose="020F0502020204030204" pitchFamily="34" charset="0"/>
              </a:rPr>
              <a:t> Hospital Regional </a:t>
            </a:r>
            <a:r>
              <a:rPr lang="es-MX" b="1" i="1" kern="0" dirty="0" smtClean="0">
                <a:solidFill>
                  <a:prstClr val="black">
                    <a:lumMod val="50000"/>
                    <a:lumOff val="50000"/>
                  </a:prstClr>
                </a:solidFill>
                <a:latin typeface="Calibri" panose="020F0502020204030204" pitchFamily="34" charset="0"/>
              </a:rPr>
              <a:t>de Alta Especialidad concebido en el </a:t>
            </a:r>
            <a:r>
              <a:rPr kumimoji="0" lang="es-MX" sz="1800" b="1" i="1" u="none" strike="noStrike" kern="0" cap="none" spc="0" normalizeH="0" baseline="0" noProof="0" dirty="0" smtClean="0">
                <a:ln>
                  <a:noFill/>
                </a:ln>
                <a:solidFill>
                  <a:prstClr val="black">
                    <a:lumMod val="50000"/>
                    <a:lumOff val="50000"/>
                  </a:prstClr>
                </a:solidFill>
                <a:effectLst/>
                <a:uLnTx/>
                <a:uFillTx/>
                <a:latin typeface="Calibri" panose="020F0502020204030204" pitchFamily="34" charset="0"/>
              </a:rPr>
              <a:t>Modelo </a:t>
            </a:r>
            <a:r>
              <a:rPr kumimoji="0" lang="es-MX" sz="1800" b="1" i="1" u="none" strike="noStrike" kern="0" cap="none" spc="0" normalizeH="0" baseline="0" noProof="0" dirty="0">
                <a:ln>
                  <a:noFill/>
                </a:ln>
                <a:solidFill>
                  <a:prstClr val="black">
                    <a:lumMod val="50000"/>
                    <a:lumOff val="50000"/>
                  </a:prstClr>
                </a:solidFill>
                <a:effectLst/>
                <a:uLnTx/>
                <a:uFillTx/>
                <a:latin typeface="Calibri" panose="020F0502020204030204" pitchFamily="34" charset="0"/>
              </a:rPr>
              <a:t>Integrador de Atención a la Salud </a:t>
            </a:r>
            <a:r>
              <a:rPr kumimoji="0" lang="es-MX" sz="1800" b="1" i="1" u="none" strike="noStrike" kern="0" cap="none" spc="0" normalizeH="0" baseline="0" noProof="0" dirty="0">
                <a:ln>
                  <a:noFill/>
                </a:ln>
                <a:solidFill>
                  <a:srgbClr val="4D4D4D">
                    <a:lumMod val="50000"/>
                  </a:srgbClr>
                </a:solidFill>
                <a:effectLst/>
                <a:uLnTx/>
                <a:uFillTx/>
                <a:latin typeface="Calibri" panose="020F0502020204030204" pitchFamily="34" charset="0"/>
              </a:rPr>
              <a:t>“MIDAS”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82" y="1857364"/>
            <a:ext cx="4176463" cy="330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txBox="1">
            <a:spLocks/>
          </p:cNvSpPr>
          <p:nvPr/>
        </p:nvSpPr>
        <p:spPr>
          <a:xfrm>
            <a:off x="4500562" y="1214422"/>
            <a:ext cx="4335909" cy="4872034"/>
          </a:xfrm>
          <a:prstGeom prst="rect">
            <a:avLst/>
          </a:prstGeom>
        </p:spPr>
        <p:txBody>
          <a:bodyPr>
            <a:normAutofit fontScale="92500" lnSpcReduction="20000"/>
          </a:bodyPr>
          <a:lstStyle/>
          <a:p>
            <a:pPr marL="0" marR="0" lvl="0" indent="0" algn="just" defTabSz="914400" rtl="0" eaLnBrk="1" fontAlgn="auto" latinLnBrk="0" hangingPunct="1">
              <a:lnSpc>
                <a:spcPct val="160000"/>
              </a:lnSpc>
              <a:spcBef>
                <a:spcPts val="600"/>
              </a:spcBef>
              <a:spcAft>
                <a:spcPts val="0"/>
              </a:spcAft>
              <a:buClr>
                <a:schemeClr val="accent1"/>
              </a:buClr>
              <a:buSzPct val="76000"/>
              <a:buFont typeface="Wingdings 3"/>
              <a:buNone/>
              <a:tabLst/>
              <a:defRPr/>
            </a:pPr>
            <a:r>
              <a:rPr kumimoji="0" lang="es-MX" sz="16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El Hospital Regional de Alta Especialidad de Ixtapaluca es un proyecto innovador, distinto a los esquemas tradicionales de servicios de salud.</a:t>
            </a:r>
          </a:p>
          <a:p>
            <a:pPr marL="0" marR="0" lvl="0" indent="0" algn="just" defTabSz="914400" rtl="0" eaLnBrk="1" fontAlgn="auto" latinLnBrk="0" hangingPunct="1">
              <a:lnSpc>
                <a:spcPct val="160000"/>
              </a:lnSpc>
              <a:spcBef>
                <a:spcPts val="600"/>
              </a:spcBef>
              <a:spcAft>
                <a:spcPts val="0"/>
              </a:spcAft>
              <a:buClr>
                <a:schemeClr val="accent1"/>
              </a:buClr>
              <a:buSzPct val="76000"/>
              <a:buFont typeface="Wingdings 3"/>
              <a:buNone/>
              <a:tabLst/>
              <a:defRPr/>
            </a:pPr>
            <a:r>
              <a:rPr kumimoji="0" lang="es-MX" sz="16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rPr>
              <a:t>Atendiendo a la demanda regional de los servicios, el aprovechamiento de la infraestructura y capacidad instalada de este hospital, el pasado 22 de julio, el H. Órgano de Gobierno autorizó la adición de servicios de segundo nivel al Estatuto Orgánico de este HRAEI.</a:t>
            </a:r>
          </a:p>
          <a:p>
            <a:pPr marL="0" marR="0" lvl="0" indent="0" algn="just" defTabSz="914400" rtl="0" eaLnBrk="1" fontAlgn="auto" latinLnBrk="0" hangingPunct="1">
              <a:lnSpc>
                <a:spcPct val="160000"/>
              </a:lnSpc>
              <a:spcBef>
                <a:spcPts val="600"/>
              </a:spcBef>
              <a:spcAft>
                <a:spcPts val="0"/>
              </a:spcAft>
              <a:buClr>
                <a:schemeClr val="accent1"/>
              </a:buClr>
              <a:buSzPct val="76000"/>
              <a:buFont typeface="Wingdings 3"/>
              <a:buNone/>
              <a:tabLst/>
              <a:defRPr/>
            </a:pPr>
            <a:r>
              <a:rPr kumimoji="0" lang="es-MX" sz="160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mn-cs"/>
              </a:rPr>
              <a:t>En este sentido, el Organismo Público Descentralizado denominado Hospital Regional de Alta Especialidad de Ixtapaluca, se ha transformado previendo que,  prestará además de los servicios de alta especialidad, aquellos asociados al </a:t>
            </a:r>
            <a:r>
              <a:rPr lang="es-MX" sz="1600" b="1" dirty="0">
                <a:solidFill>
                  <a:srgbClr val="C00000"/>
                </a:solidFill>
                <a:latin typeface="Calibri" panose="020F0502020204030204" pitchFamily="34" charset="0"/>
              </a:rPr>
              <a:t>S</a:t>
            </a:r>
            <a:r>
              <a:rPr kumimoji="0" lang="es-MX" sz="1600" b="1" i="0" u="none" strike="noStrike" kern="1200" cap="none" spc="0" normalizeH="0" baseline="0" noProof="0" dirty="0" err="1" smtClean="0">
                <a:ln>
                  <a:noFill/>
                </a:ln>
                <a:solidFill>
                  <a:srgbClr val="C00000"/>
                </a:solidFill>
                <a:effectLst/>
                <a:uLnTx/>
                <a:uFillTx/>
                <a:latin typeface="Calibri" panose="020F0502020204030204" pitchFamily="34" charset="0"/>
                <a:ea typeface="+mn-ea"/>
                <a:cs typeface="+mn-cs"/>
              </a:rPr>
              <a:t>egundo</a:t>
            </a:r>
            <a:r>
              <a:rPr kumimoji="0" lang="es-MX" sz="1600" b="1" i="0" u="none" strike="noStrike" kern="1200" cap="none" spc="0" normalizeH="0" baseline="0" noProof="0" dirty="0" smtClean="0">
                <a:ln>
                  <a:noFill/>
                </a:ln>
                <a:solidFill>
                  <a:srgbClr val="C00000"/>
                </a:solidFill>
                <a:effectLst/>
                <a:uLnTx/>
                <a:uFillTx/>
                <a:latin typeface="Calibri" panose="020F0502020204030204" pitchFamily="34" charset="0"/>
                <a:ea typeface="+mn-ea"/>
                <a:cs typeface="+mn-cs"/>
              </a:rPr>
              <a:t> nivel de atención. </a:t>
            </a:r>
            <a:endParaRPr kumimoji="0" lang="es-MX" sz="16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n">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rige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491</TotalTime>
  <Words>736</Words>
  <Application>Microsoft Office PowerPoint</Application>
  <PresentationFormat>Presentación en pantalla (4:3)</PresentationFormat>
  <Paragraphs>47</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Origen</vt:lpstr>
      <vt:lpstr>       Niveles de Atención en el  Sector Salud </vt:lpstr>
      <vt:lpstr>Presentación de PowerPoint</vt:lpstr>
      <vt:lpstr>Presentación de PowerPoint</vt:lpstr>
      <vt:lpstr>Presentación de PowerPoint</vt:lpstr>
      <vt:lpstr>Presentación de PowerPoint</vt:lpstr>
      <vt:lpstr>Tercer Nivel de Atención </vt:lpstr>
      <vt:lpstr>Tercer Nivel de Atención </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HRAEI COMSOC</dc:creator>
  <cp:lastModifiedBy>CUB. DE ENLACE</cp:lastModifiedBy>
  <cp:revision>49</cp:revision>
  <cp:lastPrinted>2015-06-11T13:50:50Z</cp:lastPrinted>
  <dcterms:created xsi:type="dcterms:W3CDTF">2013-04-09T14:41:24Z</dcterms:created>
  <dcterms:modified xsi:type="dcterms:W3CDTF">2015-06-11T17:56:24Z</dcterms:modified>
</cp:coreProperties>
</file>