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handoutMasterIdLst>
    <p:handoutMasterId r:id="rId10"/>
  </p:handoutMasterIdLst>
  <p:sldIdLst>
    <p:sldId id="306" r:id="rId2"/>
    <p:sldId id="447" r:id="rId3"/>
    <p:sldId id="414" r:id="rId4"/>
    <p:sldId id="444" r:id="rId5"/>
    <p:sldId id="417" r:id="rId6"/>
    <p:sldId id="387" r:id="rId7"/>
    <p:sldId id="448" r:id="rId8"/>
  </p:sldIdLst>
  <p:sldSz cx="9144000" cy="6858000" type="screen4x3"/>
  <p:notesSz cx="9928225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E59CB3D-56E6-4B87-A90C-F57C4442AD15}">
          <p14:sldIdLst>
            <p14:sldId id="306"/>
          </p14:sldIdLst>
        </p14:section>
        <p14:section name="Sección sin título" id="{CD2546BB-051D-4A17-A003-3EDFB5AB6D06}">
          <p14:sldIdLst>
            <p14:sldId id="447"/>
            <p14:sldId id="414"/>
            <p14:sldId id="444"/>
            <p14:sldId id="417"/>
            <p14:sldId id="387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3CEFF"/>
    <a:srgbClr val="005A9E"/>
    <a:srgbClr val="AC0056"/>
    <a:srgbClr val="9B4031"/>
    <a:srgbClr val="48A6E0"/>
    <a:srgbClr val="76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32" autoAdjust="0"/>
    <p:restoredTop sz="94676" autoAdjust="0"/>
  </p:normalViewPr>
  <p:slideViewPr>
    <p:cSldViewPr>
      <p:cViewPr>
        <p:scale>
          <a:sx n="100" d="100"/>
          <a:sy n="100" d="100"/>
        </p:scale>
        <p:origin x="-1152" y="216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3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C1793-A9C2-4183-BC9D-B87D248BD984}" type="doc">
      <dgm:prSet loTypeId="urn:microsoft.com/office/officeart/2005/8/layout/pyramid2" loCatId="list" qsTypeId="urn:microsoft.com/office/officeart/2005/8/quickstyle/3d3" qsCatId="3D" csTypeId="urn:microsoft.com/office/officeart/2005/8/colors/colorful1#1" csCatId="colorful" phldr="1"/>
      <dgm:spPr/>
    </dgm:pt>
    <dgm:pt modelId="{8B87F0AA-E16F-4A16-BC3F-2F88F66C39A7}">
      <dgm:prSet phldrT="[Texto]"/>
      <dgm:spPr>
        <a:solidFill>
          <a:srgbClr val="C00000"/>
        </a:solidFill>
      </dgm:spPr>
      <dgm:t>
        <a:bodyPr/>
        <a:lstStyle/>
        <a:p>
          <a:r>
            <a:rPr lang="es-MX" b="1" dirty="0" smtClean="0">
              <a:effectLst/>
            </a:rPr>
            <a:t>Eficiente</a:t>
          </a:r>
        </a:p>
        <a:p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541CE-FB01-4E31-973F-50E3DBA12CC2}" type="parTrans" cxnId="{466FBE20-B1C8-4405-A875-CF109CD319FC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CF8A6-E2DB-41DE-AFC0-34BAC143D1FA}" type="sibTrans" cxnId="{466FBE20-B1C8-4405-A875-CF109CD319FC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35449-E27D-40F9-A4E5-0D9BE7807E10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MX" sz="1400" b="1" dirty="0" smtClean="0">
              <a:effectLst/>
            </a:rPr>
            <a:t>Orientada por procesos</a:t>
          </a:r>
          <a:endParaRPr lang="es-MX" sz="1400" b="1" dirty="0">
            <a:effectLst/>
          </a:endParaRPr>
        </a:p>
      </dgm:t>
    </dgm:pt>
    <dgm:pt modelId="{FE7435C2-7850-4523-AE9B-467C37B52987}" type="parTrans" cxnId="{C62FD3D6-25FA-4F86-9BF2-B96A4C9485F8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C1723-E6F7-45DE-B935-C845232DC978}" type="sibTrans" cxnId="{C62FD3D6-25FA-4F86-9BF2-B96A4C9485F8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56570-7C85-40B8-9AEF-BB3FEDAB8CED}">
      <dgm:prSet phldrT="[Texto]" custT="1"/>
      <dgm:spPr>
        <a:solidFill>
          <a:srgbClr val="7030A0">
            <a:alpha val="90000"/>
          </a:srgbClr>
        </a:solidFill>
        <a:ln w="38100"/>
      </dgm:spPr>
      <dgm:t>
        <a:bodyPr/>
        <a:lstStyle/>
        <a:p>
          <a:r>
            <a:rPr lang="es-MX" sz="1400" b="1" dirty="0" smtClean="0">
              <a:effectLst/>
            </a:rPr>
            <a:t>Infraestructura y Tecnología apropiada</a:t>
          </a:r>
          <a:endParaRPr lang="es-MX" sz="1400" b="1" dirty="0">
            <a:effectLst/>
          </a:endParaRPr>
        </a:p>
      </dgm:t>
    </dgm:pt>
    <dgm:pt modelId="{75AE06C4-EFF2-4682-B2DF-266665CEA02B}" type="parTrans" cxnId="{038E27D7-C0E0-452C-A181-DB611EA9578E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52EA55-05DD-4377-A9E1-D3AC6A06BE09}" type="sibTrans" cxnId="{038E27D7-C0E0-452C-A181-DB611EA9578E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A6304-443D-444E-B0EF-1537F2700133}">
      <dgm:prSet/>
      <dgm:spPr>
        <a:solidFill>
          <a:srgbClr val="FFFF00">
            <a:alpha val="90000"/>
          </a:srgbClr>
        </a:solidFill>
        <a:ln>
          <a:noFill/>
        </a:ln>
      </dgm:spPr>
      <dgm:t>
        <a:bodyPr/>
        <a:lstStyle/>
        <a:p>
          <a:r>
            <a:rPr lang="es-MX" b="1" dirty="0" smtClean="0">
              <a:effectLst/>
            </a:rPr>
            <a:t>Organización flexible</a:t>
          </a:r>
          <a:endParaRPr lang="es-MX" b="1" dirty="0">
            <a:effectLst/>
          </a:endParaRPr>
        </a:p>
      </dgm:t>
    </dgm:pt>
    <dgm:pt modelId="{8F8B601F-36AC-4E0C-B2F1-42D47EADE4C9}" type="parTrans" cxnId="{E9088461-DF9D-4AC8-A7C5-EFAD9053ECC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BEF700-4D5F-432F-8AAD-64E7A6C8C623}" type="sibTrans" cxnId="{E9088461-DF9D-4AC8-A7C5-EFAD9053ECC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8858E2-308C-4D01-8C78-98A2B41FEADC}">
      <dgm:prSet/>
      <dgm:spPr>
        <a:solidFill>
          <a:srgbClr val="43CEFF">
            <a:alpha val="90000"/>
          </a:srgbClr>
        </a:solidFill>
      </dgm:spPr>
      <dgm:t>
        <a:bodyPr/>
        <a:lstStyle/>
        <a:p>
          <a:r>
            <a:rPr lang="es-MX" b="1" dirty="0" smtClean="0">
              <a:effectLst/>
            </a:rPr>
            <a:t>Perspectiva multidisciplinaria</a:t>
          </a:r>
          <a:endParaRPr lang="es-MX" b="1" dirty="0">
            <a:effectLst/>
          </a:endParaRPr>
        </a:p>
      </dgm:t>
    </dgm:pt>
    <dgm:pt modelId="{AB5E64F5-2075-484D-B298-14D6D52C4E88}" type="parTrans" cxnId="{5CB142EE-84F0-4D2F-B9AE-DD04280ECBEC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AF0FCA-76C7-43A5-A1B4-1E9B28CC6EA2}" type="sibTrans" cxnId="{5CB142EE-84F0-4D2F-B9AE-DD04280ECBEC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05246-29E6-43AA-A32D-6493CAC0BDAA}" type="pres">
      <dgm:prSet presAssocID="{601C1793-A9C2-4183-BC9D-B87D248BD984}" presName="compositeShape" presStyleCnt="0">
        <dgm:presLayoutVars>
          <dgm:dir/>
          <dgm:resizeHandles/>
        </dgm:presLayoutVars>
      </dgm:prSet>
      <dgm:spPr/>
    </dgm:pt>
    <dgm:pt modelId="{28B2A86F-937C-4CE1-9D6A-90F76E3D77D8}" type="pres">
      <dgm:prSet presAssocID="{601C1793-A9C2-4183-BC9D-B87D248BD984}" presName="pyramid" presStyleLbl="node1" presStyleIdx="0" presStyleCnt="1" custLinFactNeighborX="20731" custLinFactNeighborY="2032"/>
      <dgm:spPr>
        <a:solidFill>
          <a:schemeClr val="tx2">
            <a:lumMod val="75000"/>
            <a:lumOff val="25000"/>
          </a:schemeClr>
        </a:solidFill>
      </dgm:spPr>
    </dgm:pt>
    <dgm:pt modelId="{0B50D3AA-063C-43A0-83E9-30CD90F99993}" type="pres">
      <dgm:prSet presAssocID="{601C1793-A9C2-4183-BC9D-B87D248BD984}" presName="theList" presStyleCnt="0"/>
      <dgm:spPr/>
    </dgm:pt>
    <dgm:pt modelId="{364A7D6F-1E1D-41AA-8873-AF1ECAFA878B}" type="pres">
      <dgm:prSet presAssocID="{8B87F0AA-E16F-4A16-BC3F-2F88F66C39A7}" presName="aNode" presStyleLbl="fgAcc1" presStyleIdx="0" presStyleCnt="5" custLinFactNeighborX="30673" custLinFactNeighborY="-273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2D637F-12E1-4652-803F-0898A0B58324}" type="pres">
      <dgm:prSet presAssocID="{8B87F0AA-E16F-4A16-BC3F-2F88F66C39A7}" presName="aSpace" presStyleCnt="0"/>
      <dgm:spPr/>
    </dgm:pt>
    <dgm:pt modelId="{C9867787-2511-4AC6-9026-5F400D6E7342}" type="pres">
      <dgm:prSet presAssocID="{A51A6304-443D-444E-B0EF-1537F2700133}" presName="aNode" presStyleLbl="fgAcc1" presStyleIdx="1" presStyleCnt="5" custLinFactNeighborX="30673" custLinFactNeighborY="505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F73501-606B-4FAC-B9C0-1E52734999D3}" type="pres">
      <dgm:prSet presAssocID="{A51A6304-443D-444E-B0EF-1537F2700133}" presName="aSpace" presStyleCnt="0"/>
      <dgm:spPr/>
    </dgm:pt>
    <dgm:pt modelId="{334C6722-D78B-4E7E-A9C5-3D2F82DA98B7}" type="pres">
      <dgm:prSet presAssocID="{C58858E2-308C-4D01-8C78-98A2B41FEADC}" presName="aNode" presStyleLbl="fgAcc1" presStyleIdx="2" presStyleCnt="5" custLinFactY="4678" custLinFactNeighborX="3067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ED3E5-52D4-4A9C-A8C4-F3569990049A}" type="pres">
      <dgm:prSet presAssocID="{C58858E2-308C-4D01-8C78-98A2B41FEADC}" presName="aSpace" presStyleCnt="0"/>
      <dgm:spPr/>
    </dgm:pt>
    <dgm:pt modelId="{F48D7FCE-E363-4EC1-A598-6B8EA7B15EA6}" type="pres">
      <dgm:prSet presAssocID="{E6735449-E27D-40F9-A4E5-0D9BE7807E10}" presName="aNode" presStyleLbl="fgAcc1" presStyleIdx="3" presStyleCnt="5" custLinFactY="6836" custLinFactNeighborX="3067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667365-EC10-4B51-9207-9833C4AD4A60}" type="pres">
      <dgm:prSet presAssocID="{E6735449-E27D-40F9-A4E5-0D9BE7807E10}" presName="aSpace" presStyleCnt="0"/>
      <dgm:spPr/>
    </dgm:pt>
    <dgm:pt modelId="{FBB074DA-F47A-4868-8600-965C0CFB3230}" type="pres">
      <dgm:prSet presAssocID="{9BD56570-7C85-40B8-9AEF-BB3FEDAB8CED}" presName="aNode" presStyleLbl="fgAcc1" presStyleIdx="4" presStyleCnt="5" custLinFactY="16897" custLinFactNeighborX="3067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98380F-966A-4AE4-A433-5E55E736B81F}" type="pres">
      <dgm:prSet presAssocID="{9BD56570-7C85-40B8-9AEF-BB3FEDAB8CED}" presName="aSpace" presStyleCnt="0"/>
      <dgm:spPr/>
    </dgm:pt>
  </dgm:ptLst>
  <dgm:cxnLst>
    <dgm:cxn modelId="{8853B935-9629-442C-9DCE-9AC32A2A6D70}" type="presOf" srcId="{9BD56570-7C85-40B8-9AEF-BB3FEDAB8CED}" destId="{FBB074DA-F47A-4868-8600-965C0CFB3230}" srcOrd="0" destOrd="0" presId="urn:microsoft.com/office/officeart/2005/8/layout/pyramid2"/>
    <dgm:cxn modelId="{CB700EDB-CAE2-4CE0-AB48-9C82A40BE041}" type="presOf" srcId="{E6735449-E27D-40F9-A4E5-0D9BE7807E10}" destId="{F48D7FCE-E363-4EC1-A598-6B8EA7B15EA6}" srcOrd="0" destOrd="0" presId="urn:microsoft.com/office/officeart/2005/8/layout/pyramid2"/>
    <dgm:cxn modelId="{466FBE20-B1C8-4405-A875-CF109CD319FC}" srcId="{601C1793-A9C2-4183-BC9D-B87D248BD984}" destId="{8B87F0AA-E16F-4A16-BC3F-2F88F66C39A7}" srcOrd="0" destOrd="0" parTransId="{B4D541CE-FB01-4E31-973F-50E3DBA12CC2}" sibTransId="{E15CF8A6-E2DB-41DE-AFC0-34BAC143D1FA}"/>
    <dgm:cxn modelId="{87126570-D6FD-45F2-8CE9-37C24B98D6A0}" type="presOf" srcId="{8B87F0AA-E16F-4A16-BC3F-2F88F66C39A7}" destId="{364A7D6F-1E1D-41AA-8873-AF1ECAFA878B}" srcOrd="0" destOrd="0" presId="urn:microsoft.com/office/officeart/2005/8/layout/pyramid2"/>
    <dgm:cxn modelId="{E9088461-DF9D-4AC8-A7C5-EFAD9053ECC2}" srcId="{601C1793-A9C2-4183-BC9D-B87D248BD984}" destId="{A51A6304-443D-444E-B0EF-1537F2700133}" srcOrd="1" destOrd="0" parTransId="{8F8B601F-36AC-4E0C-B2F1-42D47EADE4C9}" sibTransId="{59BEF700-4D5F-432F-8AAD-64E7A6C8C623}"/>
    <dgm:cxn modelId="{C200BCBE-A6C6-4BBC-A71A-45F3960D8EF8}" type="presOf" srcId="{A51A6304-443D-444E-B0EF-1537F2700133}" destId="{C9867787-2511-4AC6-9026-5F400D6E7342}" srcOrd="0" destOrd="0" presId="urn:microsoft.com/office/officeart/2005/8/layout/pyramid2"/>
    <dgm:cxn modelId="{15713ED5-1AF7-460F-8E17-A4E9AD59F1B2}" type="presOf" srcId="{601C1793-A9C2-4183-BC9D-B87D248BD984}" destId="{02805246-29E6-43AA-A32D-6493CAC0BDAA}" srcOrd="0" destOrd="0" presId="urn:microsoft.com/office/officeart/2005/8/layout/pyramid2"/>
    <dgm:cxn modelId="{C62FD3D6-25FA-4F86-9BF2-B96A4C9485F8}" srcId="{601C1793-A9C2-4183-BC9D-B87D248BD984}" destId="{E6735449-E27D-40F9-A4E5-0D9BE7807E10}" srcOrd="3" destOrd="0" parTransId="{FE7435C2-7850-4523-AE9B-467C37B52987}" sibTransId="{339C1723-E6F7-45DE-B935-C845232DC978}"/>
    <dgm:cxn modelId="{5CB142EE-84F0-4D2F-B9AE-DD04280ECBEC}" srcId="{601C1793-A9C2-4183-BC9D-B87D248BD984}" destId="{C58858E2-308C-4D01-8C78-98A2B41FEADC}" srcOrd="2" destOrd="0" parTransId="{AB5E64F5-2075-484D-B298-14D6D52C4E88}" sibTransId="{3DAF0FCA-76C7-43A5-A1B4-1E9B28CC6EA2}"/>
    <dgm:cxn modelId="{038E27D7-C0E0-452C-A181-DB611EA9578E}" srcId="{601C1793-A9C2-4183-BC9D-B87D248BD984}" destId="{9BD56570-7C85-40B8-9AEF-BB3FEDAB8CED}" srcOrd="4" destOrd="0" parTransId="{75AE06C4-EFF2-4682-B2DF-266665CEA02B}" sibTransId="{B552EA55-05DD-4377-A9E1-D3AC6A06BE09}"/>
    <dgm:cxn modelId="{2E972F18-614E-4B9B-B061-3BD9E2AD961A}" type="presOf" srcId="{C58858E2-308C-4D01-8C78-98A2B41FEADC}" destId="{334C6722-D78B-4E7E-A9C5-3D2F82DA98B7}" srcOrd="0" destOrd="0" presId="urn:microsoft.com/office/officeart/2005/8/layout/pyramid2"/>
    <dgm:cxn modelId="{FF216F2A-59BF-4841-A5B8-30153DE420D6}" type="presParOf" srcId="{02805246-29E6-43AA-A32D-6493CAC0BDAA}" destId="{28B2A86F-937C-4CE1-9D6A-90F76E3D77D8}" srcOrd="0" destOrd="0" presId="urn:microsoft.com/office/officeart/2005/8/layout/pyramid2"/>
    <dgm:cxn modelId="{4DEAC884-0BD5-44C1-A30A-9AA02991FEE6}" type="presParOf" srcId="{02805246-29E6-43AA-A32D-6493CAC0BDAA}" destId="{0B50D3AA-063C-43A0-83E9-30CD90F99993}" srcOrd="1" destOrd="0" presId="urn:microsoft.com/office/officeart/2005/8/layout/pyramid2"/>
    <dgm:cxn modelId="{2B6A823C-24EF-4B65-883D-4333948B1104}" type="presParOf" srcId="{0B50D3AA-063C-43A0-83E9-30CD90F99993}" destId="{364A7D6F-1E1D-41AA-8873-AF1ECAFA878B}" srcOrd="0" destOrd="0" presId="urn:microsoft.com/office/officeart/2005/8/layout/pyramid2"/>
    <dgm:cxn modelId="{DA1F26CC-410B-4DC8-9FE1-301B67856212}" type="presParOf" srcId="{0B50D3AA-063C-43A0-83E9-30CD90F99993}" destId="{DF2D637F-12E1-4652-803F-0898A0B58324}" srcOrd="1" destOrd="0" presId="urn:microsoft.com/office/officeart/2005/8/layout/pyramid2"/>
    <dgm:cxn modelId="{A1297C94-917D-4A5B-B756-543CA60C5695}" type="presParOf" srcId="{0B50D3AA-063C-43A0-83E9-30CD90F99993}" destId="{C9867787-2511-4AC6-9026-5F400D6E7342}" srcOrd="2" destOrd="0" presId="urn:microsoft.com/office/officeart/2005/8/layout/pyramid2"/>
    <dgm:cxn modelId="{CA55A307-04F9-4BBA-83C5-1B14FC2046EA}" type="presParOf" srcId="{0B50D3AA-063C-43A0-83E9-30CD90F99993}" destId="{A4F73501-606B-4FAC-B9C0-1E52734999D3}" srcOrd="3" destOrd="0" presId="urn:microsoft.com/office/officeart/2005/8/layout/pyramid2"/>
    <dgm:cxn modelId="{A00C86E8-65A8-429E-8F95-C133AD834A23}" type="presParOf" srcId="{0B50D3AA-063C-43A0-83E9-30CD90F99993}" destId="{334C6722-D78B-4E7E-A9C5-3D2F82DA98B7}" srcOrd="4" destOrd="0" presId="urn:microsoft.com/office/officeart/2005/8/layout/pyramid2"/>
    <dgm:cxn modelId="{A27FEAE5-CCF4-45DE-9C6E-86BCF4EECAF3}" type="presParOf" srcId="{0B50D3AA-063C-43A0-83E9-30CD90F99993}" destId="{1B8ED3E5-52D4-4A9C-A8C4-F3569990049A}" srcOrd="5" destOrd="0" presId="urn:microsoft.com/office/officeart/2005/8/layout/pyramid2"/>
    <dgm:cxn modelId="{00B80DAE-968A-498C-B281-CDF6F3F5E36C}" type="presParOf" srcId="{0B50D3AA-063C-43A0-83E9-30CD90F99993}" destId="{F48D7FCE-E363-4EC1-A598-6B8EA7B15EA6}" srcOrd="6" destOrd="0" presId="urn:microsoft.com/office/officeart/2005/8/layout/pyramid2"/>
    <dgm:cxn modelId="{2A873B0F-4714-4545-A196-3585B8D850AA}" type="presParOf" srcId="{0B50D3AA-063C-43A0-83E9-30CD90F99993}" destId="{02667365-EC10-4B51-9207-9833C4AD4A60}" srcOrd="7" destOrd="0" presId="urn:microsoft.com/office/officeart/2005/8/layout/pyramid2"/>
    <dgm:cxn modelId="{D2417CB8-AB48-4D84-B9BB-1EA2B794E6F1}" type="presParOf" srcId="{0B50D3AA-063C-43A0-83E9-30CD90F99993}" destId="{FBB074DA-F47A-4868-8600-965C0CFB3230}" srcOrd="8" destOrd="0" presId="urn:microsoft.com/office/officeart/2005/8/layout/pyramid2"/>
    <dgm:cxn modelId="{FC3A4EAD-DAF7-497C-B0F3-E8B4ACD67F09}" type="presParOf" srcId="{0B50D3AA-063C-43A0-83E9-30CD90F99993}" destId="{F298380F-966A-4AE4-A433-5E55E736B81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86F-937C-4CE1-9D6A-90F76E3D77D8}">
      <dsp:nvSpPr>
        <dsp:cNvPr id="0" name=""/>
        <dsp:cNvSpPr/>
      </dsp:nvSpPr>
      <dsp:spPr>
        <a:xfrm>
          <a:off x="1872196" y="0"/>
          <a:ext cx="4536504" cy="4536504"/>
        </a:xfrm>
        <a:prstGeom prst="triangl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A7D6F-1E1D-41AA-8873-AF1ECAFA878B}">
      <dsp:nvSpPr>
        <dsp:cNvPr id="0" name=""/>
        <dsp:cNvSpPr/>
      </dsp:nvSpPr>
      <dsp:spPr>
        <a:xfrm>
          <a:off x="4104449" y="432048"/>
          <a:ext cx="2948727" cy="645034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</a:rPr>
            <a:t>Eficiente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5937" y="463536"/>
        <a:ext cx="2885751" cy="582058"/>
      </dsp:txXfrm>
    </dsp:sp>
    <dsp:sp modelId="{C9867787-2511-4AC6-9026-5F400D6E7342}">
      <dsp:nvSpPr>
        <dsp:cNvPr id="0" name=""/>
        <dsp:cNvSpPr/>
      </dsp:nvSpPr>
      <dsp:spPr>
        <a:xfrm>
          <a:off x="4104449" y="1220481"/>
          <a:ext cx="2948727" cy="645034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</a:rPr>
            <a:t>Organización flexible</a:t>
          </a:r>
          <a:endParaRPr lang="es-MX" sz="1400" b="1" kern="1200" dirty="0">
            <a:effectLst/>
          </a:endParaRPr>
        </a:p>
      </dsp:txBody>
      <dsp:txXfrm>
        <a:off x="4135937" y="1251969"/>
        <a:ext cx="2885751" cy="582058"/>
      </dsp:txXfrm>
    </dsp:sp>
    <dsp:sp modelId="{334C6722-D78B-4E7E-A9C5-3D2F82DA98B7}">
      <dsp:nvSpPr>
        <dsp:cNvPr id="0" name=""/>
        <dsp:cNvSpPr/>
      </dsp:nvSpPr>
      <dsp:spPr>
        <a:xfrm>
          <a:off x="4104449" y="2016224"/>
          <a:ext cx="2948727" cy="645034"/>
        </a:xfrm>
        <a:prstGeom prst="roundRect">
          <a:avLst/>
        </a:prstGeom>
        <a:solidFill>
          <a:srgbClr val="43CE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</a:rPr>
            <a:t>Perspectiva multidisciplinaria</a:t>
          </a:r>
          <a:endParaRPr lang="es-MX" sz="1400" b="1" kern="1200" dirty="0">
            <a:effectLst/>
          </a:endParaRPr>
        </a:p>
      </dsp:txBody>
      <dsp:txXfrm>
        <a:off x="4135937" y="2047712"/>
        <a:ext cx="2885751" cy="582058"/>
      </dsp:txXfrm>
    </dsp:sp>
    <dsp:sp modelId="{F48D7FCE-E363-4EC1-A598-6B8EA7B15EA6}">
      <dsp:nvSpPr>
        <dsp:cNvPr id="0" name=""/>
        <dsp:cNvSpPr/>
      </dsp:nvSpPr>
      <dsp:spPr>
        <a:xfrm>
          <a:off x="4104449" y="2755807"/>
          <a:ext cx="2948727" cy="645034"/>
        </a:xfrm>
        <a:prstGeom prst="roundRect">
          <a:avLst/>
        </a:prstGeom>
        <a:solidFill>
          <a:srgbClr val="0020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</a:rPr>
            <a:t>Orientada por procesos</a:t>
          </a:r>
          <a:endParaRPr lang="es-MX" sz="1400" b="1" kern="1200" dirty="0">
            <a:effectLst/>
          </a:endParaRPr>
        </a:p>
      </dsp:txBody>
      <dsp:txXfrm>
        <a:off x="4135937" y="2787295"/>
        <a:ext cx="2885751" cy="582058"/>
      </dsp:txXfrm>
    </dsp:sp>
    <dsp:sp modelId="{FBB074DA-F47A-4868-8600-965C0CFB3230}">
      <dsp:nvSpPr>
        <dsp:cNvPr id="0" name=""/>
        <dsp:cNvSpPr/>
      </dsp:nvSpPr>
      <dsp:spPr>
        <a:xfrm>
          <a:off x="4104449" y="3546367"/>
          <a:ext cx="2948727" cy="645034"/>
        </a:xfrm>
        <a:prstGeom prst="roundRect">
          <a:avLst/>
        </a:prstGeom>
        <a:solidFill>
          <a:srgbClr val="7030A0">
            <a:alpha val="90000"/>
          </a:srgbClr>
        </a:solidFill>
        <a:ln w="3810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</a:rPr>
            <a:t>Infraestructura y Tecnología apropiada</a:t>
          </a:r>
          <a:endParaRPr lang="es-MX" sz="1400" b="1" kern="1200" dirty="0">
            <a:effectLst/>
          </a:endParaRPr>
        </a:p>
      </dsp:txBody>
      <dsp:txXfrm>
        <a:off x="4135937" y="3577855"/>
        <a:ext cx="2885751" cy="58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4093-C2E7-4073-80CB-CC951CF88A2E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5111-096E-464A-9315-E463AD712C8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73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7700-6339-4196-BE1F-5E6BC986714C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B4067-947E-4EF2-AA31-9D5463C57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87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118BC7-C0D7-44E6-82E8-AEBADDE475CF}" type="datetimeFigureOut">
              <a:rPr lang="es-MX" smtClean="0"/>
              <a:pPr/>
              <a:t>02/06/2015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42927" y="548680"/>
            <a:ext cx="869233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Rectangle 365"/>
          <p:cNvSpPr>
            <a:spLocks noChangeArrowheads="1"/>
          </p:cNvSpPr>
          <p:nvPr/>
        </p:nvSpPr>
        <p:spPr bwMode="auto">
          <a:xfrm>
            <a:off x="5658857" y="0"/>
            <a:ext cx="3485144" cy="6858000"/>
          </a:xfrm>
          <a:prstGeom prst="rect">
            <a:avLst/>
          </a:prstGeom>
          <a:solidFill>
            <a:srgbClr val="008000">
              <a:alpha val="96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652120" y="1988840"/>
            <a:ext cx="3491880" cy="2448272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xtLst/>
        </p:spPr>
        <p:txBody>
          <a:bodyPr rot="0" vert="horz" wrap="square" lIns="182880" tIns="45720" rIns="182880" bIns="45720" anchor="ctr" anchorCtr="0" upright="1">
            <a:noAutofit/>
          </a:bodyPr>
          <a:lstStyle/>
          <a:p>
            <a:pPr algn="ctr"/>
            <a:r>
              <a:rPr lang="es-MX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/>
                <a:cs typeface="Calibri" pitchFamily="34" charset="0"/>
              </a:rPr>
              <a:t>FARMACIA INTRAHOSPITALARIA</a:t>
            </a:r>
          </a:p>
          <a:p>
            <a:pPr algn="ctr"/>
            <a:r>
              <a:rPr lang="es-MX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/>
                <a:cs typeface="Calibri" pitchFamily="34" charset="0"/>
              </a:rPr>
              <a:t>HRAEI</a:t>
            </a:r>
            <a:endParaRPr lang="es-MX" sz="2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Gothic"/>
              <a:cs typeface="Calibri" pitchFamily="34" charset="0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1940467" y="5301208"/>
            <a:ext cx="1623421" cy="324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MAYO 2015</a:t>
            </a:r>
            <a:endParaRPr lang="es-MX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13 Imagen"/>
          <p:cNvPicPr/>
          <p:nvPr/>
        </p:nvPicPr>
        <p:blipFill rotWithShape="1">
          <a:blip r:embed="rId2" cstate="print"/>
          <a:srcRect l="10122" t="19485" r="9745" b="14502"/>
          <a:stretch/>
        </p:blipFill>
        <p:spPr bwMode="auto">
          <a:xfrm>
            <a:off x="683568" y="1916832"/>
            <a:ext cx="424847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0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79050178"/>
              </p:ext>
            </p:extLst>
          </p:nvPr>
        </p:nvGraphicFramePr>
        <p:xfrm>
          <a:off x="1403648" y="1484784"/>
          <a:ext cx="70804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483768" y="332656"/>
            <a:ext cx="410445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8000"/>
                </a:solidFill>
                <a:latin typeface="Soberana Sans"/>
              </a:rPr>
              <a:t>MODELO DE FARMACIA INTRAHOSPITALARIA - </a:t>
            </a:r>
            <a:r>
              <a:rPr lang="es-MX" b="1" dirty="0" err="1" smtClean="0">
                <a:solidFill>
                  <a:srgbClr val="008000"/>
                </a:solidFill>
                <a:latin typeface="Soberana Sans"/>
              </a:rPr>
              <a:t>HRAEI</a:t>
            </a:r>
            <a:endParaRPr lang="es-MX" b="1" dirty="0">
              <a:solidFill>
                <a:srgbClr val="008000"/>
              </a:solidFill>
              <a:latin typeface="Soberana Sans"/>
            </a:endParaRPr>
          </a:p>
        </p:txBody>
      </p:sp>
      <p:pic>
        <p:nvPicPr>
          <p:cNvPr id="6" name="5 Imagen" descr="H:\CISFA 30 JULIO 2013\2013-07-29 14.40.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23269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F:\FOTOS 06 agosto HRAEI\2013-08-06 11.53.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62880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2627784" y="59107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8000"/>
                </a:solidFill>
                <a:latin typeface="Soberana Sans"/>
              </a:rPr>
              <a:t>OBJETIVOS DE LA FARMACIA INTRAHOSPITALARIA</a:t>
            </a:r>
            <a:r>
              <a:rPr lang="es-MX" b="1" dirty="0" smtClean="0">
                <a:solidFill>
                  <a:prstClr val="black"/>
                </a:solidFill>
              </a:rPr>
              <a:t>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484784"/>
            <a:ext cx="5940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Promover el uso racional de medicamentos.</a:t>
            </a:r>
          </a:p>
          <a:p>
            <a:pPr algn="just"/>
            <a:endParaRPr lang="es-MX" dirty="0" smtClean="0">
              <a:solidFill>
                <a:prstClr val="black"/>
              </a:solidFill>
              <a:latin typeface="Arial Narrow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Crear políticas de selección, adquisición, prescripción y dispensación de medicamentos.</a:t>
            </a:r>
          </a:p>
          <a:p>
            <a:pPr algn="just"/>
            <a:endParaRPr lang="es-MX" dirty="0" smtClean="0">
              <a:solidFill>
                <a:prstClr val="black"/>
              </a:solidFill>
              <a:latin typeface="Arial Narrow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Administrar los procesos involucrados con la disponibilidad, conservación y el uso de medicamentos.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dirty="0" smtClean="0">
              <a:solidFill>
                <a:prstClr val="black"/>
              </a:solidFill>
              <a:latin typeface="Arial Narrow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 Narrow" pitchFamily="34" charset="0"/>
                <a:cs typeface="Calibri" pitchFamily="34" charset="0"/>
              </a:rPr>
              <a:t>Implementar servicios farmacéuticos que apoyen en la atención médica.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smtClean="0">
                <a:latin typeface="Arial Narrow" pitchFamily="34" charset="0"/>
              </a:rPr>
              <a:t>Que </a:t>
            </a:r>
            <a:r>
              <a:rPr lang="es-MX" dirty="0">
                <a:latin typeface="Arial Narrow" pitchFamily="34" charset="0"/>
              </a:rPr>
              <a:t>cada paciente reciba el medicamento correcto, en el momento oportuno y en la forma y dosificación adecuada para el objetivo terapéutico perseguido. </a:t>
            </a:r>
            <a:endParaRPr lang="es-MX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>
                <a:latin typeface="Arial Narrow" pitchFamily="34" charset="0"/>
              </a:rPr>
              <a:t>D</a:t>
            </a:r>
            <a:r>
              <a:rPr lang="es-MX" dirty="0" smtClean="0">
                <a:latin typeface="Arial Narrow" pitchFamily="34" charset="0"/>
              </a:rPr>
              <a:t>etección </a:t>
            </a:r>
            <a:r>
              <a:rPr lang="es-MX" dirty="0">
                <a:latin typeface="Arial Narrow" pitchFamily="34" charset="0"/>
              </a:rPr>
              <a:t>y prevención oportuna de interacciones entre medicamentos y sus condiciones específicas de </a:t>
            </a:r>
            <a:r>
              <a:rPr lang="es-MX" dirty="0" smtClean="0">
                <a:latin typeface="Arial Narrow" pitchFamily="34" charset="0"/>
              </a:rPr>
              <a:t>salud.</a:t>
            </a:r>
            <a:endParaRPr lang="es-MX" dirty="0" smtClean="0">
              <a:solidFill>
                <a:prstClr val="black"/>
              </a:solidFill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664297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192688" cy="738336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solidFill>
                  <a:srgbClr val="008000"/>
                </a:solidFill>
                <a:latin typeface="Soberana Sans"/>
              </a:rPr>
              <a:t>ACTIVIDADES ADMINISTRATIVAS Y TÉCNICAS DE LA FARMACIA INTRAHOSPITALARIA</a:t>
            </a:r>
            <a:endParaRPr lang="es-MX" sz="1800" b="1" dirty="0">
              <a:solidFill>
                <a:srgbClr val="008000"/>
              </a:solidFill>
              <a:latin typeface="Soberana San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64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7624" y="2277665"/>
            <a:ext cx="1183421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Planeación de las necesidades con base al consumo, así como a los protocolos de atención.</a:t>
            </a:r>
            <a:endParaRPr lang="es-MX" sz="9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13348" y="2382465"/>
            <a:ext cx="1080120" cy="133882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 smtClean="0"/>
              <a:t>Establecimiento de stock mínimo y máximo de consumos de medicamentos.</a:t>
            </a:r>
          </a:p>
          <a:p>
            <a:r>
              <a:rPr lang="es-MX" sz="900" b="1" dirty="0" smtClean="0"/>
              <a:t>Rotación de inventarios  A,B,C. </a:t>
            </a:r>
            <a:endParaRPr lang="es-MX" sz="9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12890" y="2535669"/>
            <a:ext cx="1224136" cy="7848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Revisión cautelosa de los medicamentos (lote, fecha y registro sanitario).</a:t>
            </a:r>
            <a:endParaRPr lang="es-MX" sz="9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54885" y="2659464"/>
            <a:ext cx="1152128" cy="7848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Se ingresan los medicamentos al sistema con base en las unidades de medida.</a:t>
            </a:r>
            <a:endParaRPr lang="es-MX" sz="9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965879" y="2416165"/>
            <a:ext cx="997702" cy="7848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Medicamento listo en sistema, registrándose en </a:t>
            </a:r>
            <a:r>
              <a:rPr lang="es-MX" sz="900" b="1" dirty="0" err="1" smtClean="0"/>
              <a:t>kárdex</a:t>
            </a:r>
            <a:r>
              <a:rPr lang="es-MX" sz="900" b="1" dirty="0" smtClean="0"/>
              <a:t>.</a:t>
            </a:r>
            <a:endParaRPr lang="es-MX" sz="9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11936" y="4690496"/>
            <a:ext cx="118342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Preparación de medicamentos sólidos en dosis unitaria.</a:t>
            </a:r>
            <a:endParaRPr lang="es-MX" sz="9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249327" y="4598163"/>
            <a:ext cx="1961703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Recepción y evaluación de la prescripción médica realizada vía electrónica:</a:t>
            </a:r>
          </a:p>
          <a:p>
            <a:pPr marL="171450" indent="-171450">
              <a:buFontTx/>
              <a:buChar char="-"/>
            </a:pPr>
            <a:r>
              <a:rPr lang="es-MX" sz="900" b="1" dirty="0" smtClean="0"/>
              <a:t>Dosis terapéutica.</a:t>
            </a:r>
          </a:p>
          <a:p>
            <a:pPr marL="171450" indent="-171450">
              <a:buFontTx/>
              <a:buChar char="-"/>
            </a:pPr>
            <a:r>
              <a:rPr lang="es-MX" sz="900" b="1" dirty="0" smtClean="0"/>
              <a:t>Intervalo de dosificación.</a:t>
            </a:r>
          </a:p>
          <a:p>
            <a:pPr marL="171450" indent="-171450">
              <a:buFontTx/>
              <a:buChar char="-"/>
            </a:pPr>
            <a:r>
              <a:rPr lang="es-MX" sz="900" b="1" dirty="0" smtClean="0"/>
              <a:t>Vía de administración.</a:t>
            </a:r>
          </a:p>
          <a:p>
            <a:pPr marL="171450" indent="-171450">
              <a:buFontTx/>
              <a:buChar char="-"/>
            </a:pPr>
            <a:r>
              <a:rPr lang="es-MX" sz="900" b="1" dirty="0" smtClean="0"/>
              <a:t>Interacciones (notificación           a médico tratante).</a:t>
            </a:r>
          </a:p>
          <a:p>
            <a:pPr marL="171450" indent="-171450">
              <a:buFontTx/>
              <a:buChar char="-"/>
            </a:pPr>
            <a:r>
              <a:rPr lang="es-MX" sz="900" b="1" dirty="0" smtClean="0"/>
              <a:t>Validación.</a:t>
            </a:r>
          </a:p>
          <a:p>
            <a:pPr marL="171450" indent="-171450">
              <a:buFontTx/>
              <a:buChar char="-"/>
            </a:pPr>
            <a:endParaRPr lang="es-MX" sz="9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526657" y="4769522"/>
            <a:ext cx="108603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Preparación de medicamentos en campanas de flujo laminar.</a:t>
            </a:r>
            <a:endParaRPr lang="es-MX" sz="9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32721" y="4622839"/>
            <a:ext cx="983817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Doble verificación y dispensación.</a:t>
            </a:r>
            <a:endParaRPr lang="es-MX" sz="9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64288" y="4616528"/>
            <a:ext cx="115212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Aplicación de los medicamentos en horarios definidos</a:t>
            </a:r>
            <a:endParaRPr lang="es-MX" sz="900" b="1" dirty="0"/>
          </a:p>
        </p:txBody>
      </p:sp>
      <p:pic>
        <p:nvPicPr>
          <p:cNvPr id="17" name="16 Marcador de contenido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8491" t="22636" r="58023" b="65878"/>
          <a:stretch/>
        </p:blipFill>
        <p:spPr bwMode="auto">
          <a:xfrm>
            <a:off x="971600" y="1556792"/>
            <a:ext cx="1266775" cy="64348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24 Imagen"/>
          <p:cNvPicPr/>
          <p:nvPr/>
        </p:nvPicPr>
        <p:blipFill rotWithShape="1">
          <a:blip r:embed="rId3"/>
          <a:srcRect l="42168" t="31756" r="52514" b="59122"/>
          <a:stretch/>
        </p:blipFill>
        <p:spPr bwMode="auto">
          <a:xfrm>
            <a:off x="2267744" y="1735884"/>
            <a:ext cx="537166" cy="4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/>
          <a:srcRect l="58312" t="24662" r="35040" b="59122"/>
          <a:stretch/>
        </p:blipFill>
        <p:spPr bwMode="auto">
          <a:xfrm>
            <a:off x="4229446" y="1612960"/>
            <a:ext cx="840229" cy="76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/>
          <p:cNvPicPr/>
          <p:nvPr/>
        </p:nvPicPr>
        <p:blipFill rotWithShape="1">
          <a:blip r:embed="rId3"/>
          <a:srcRect l="42168" t="31756" r="52514" b="59122"/>
          <a:stretch/>
        </p:blipFill>
        <p:spPr bwMode="auto">
          <a:xfrm>
            <a:off x="3563888" y="1790677"/>
            <a:ext cx="537166" cy="4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30 Imagen"/>
          <p:cNvPicPr/>
          <p:nvPr/>
        </p:nvPicPr>
        <p:blipFill rotWithShape="1">
          <a:blip r:embed="rId5"/>
          <a:srcRect l="23553" t="55134" r="69030" b="30999"/>
          <a:stretch/>
        </p:blipFill>
        <p:spPr bwMode="auto">
          <a:xfrm>
            <a:off x="1081358" y="3429000"/>
            <a:ext cx="913999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31 Imagen"/>
          <p:cNvPicPr/>
          <p:nvPr/>
        </p:nvPicPr>
        <p:blipFill rotWithShape="1">
          <a:blip r:embed="rId3"/>
          <a:srcRect l="42168" t="31756" r="52514" b="59122"/>
          <a:stretch/>
        </p:blipFill>
        <p:spPr bwMode="auto">
          <a:xfrm>
            <a:off x="395536" y="3870409"/>
            <a:ext cx="537166" cy="4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34 Imagen"/>
          <p:cNvPicPr/>
          <p:nvPr/>
        </p:nvPicPr>
        <p:blipFill rotWithShape="1">
          <a:blip r:embed="rId3"/>
          <a:srcRect l="42168" t="31756" r="52514" b="59122"/>
          <a:stretch/>
        </p:blipFill>
        <p:spPr bwMode="auto">
          <a:xfrm>
            <a:off x="3351183" y="3834643"/>
            <a:ext cx="537166" cy="4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5"/>
          <a:srcRect l="57363" t="54055" r="34659" b="29391"/>
          <a:stretch/>
        </p:blipFill>
        <p:spPr bwMode="auto">
          <a:xfrm>
            <a:off x="5724129" y="3721293"/>
            <a:ext cx="700500" cy="829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37 Imagen"/>
          <p:cNvPicPr/>
          <p:nvPr/>
        </p:nvPicPr>
        <p:blipFill rotWithShape="1">
          <a:blip r:embed="rId3"/>
          <a:srcRect l="42168" t="31756" r="52514" b="59122"/>
          <a:stretch/>
        </p:blipFill>
        <p:spPr bwMode="auto">
          <a:xfrm>
            <a:off x="6483106" y="3775084"/>
            <a:ext cx="537166" cy="4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60" y="3379507"/>
            <a:ext cx="1770725" cy="1178264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02" y="3342683"/>
            <a:ext cx="1532499" cy="1136387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45" y="3910876"/>
            <a:ext cx="980138" cy="598244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15" y="1666984"/>
            <a:ext cx="1262327" cy="804962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47" y="1569244"/>
            <a:ext cx="1521203" cy="801817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79" y="1566918"/>
            <a:ext cx="901719" cy="80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40226" y="622429"/>
            <a:ext cx="5656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8000"/>
                </a:solidFill>
                <a:latin typeface="Soberana Sans"/>
                <a:cs typeface="Calibri" pitchFamily="34" charset="0"/>
              </a:rPr>
              <a:t>ACTIVIDADES DEL PERSONAL DE LA FARMACIA INTRAHOSPITALARIA</a:t>
            </a:r>
            <a:endParaRPr lang="es-MX" dirty="0">
              <a:solidFill>
                <a:prstClr val="black"/>
              </a:solidFill>
              <a:latin typeface="Soberana Sans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1412776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s-ES_tradnl" dirty="0" smtClean="0">
              <a:solidFill>
                <a:prstClr val="black"/>
              </a:solidFill>
              <a:latin typeface="Arial Narrow" pitchFamily="34" charset="0"/>
              <a:ea typeface="MS Mincho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Monitoreo de procesos de manejo y uso de medicamentos  dentro del hospital (cajas y carros de paro).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Monitoreo del comportamiento de la calidad de los medicamentos.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Supervisión  de los procesos de manejo y uso de medicamentos dentro del hospital.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Supervisión de los procesos de almacenamiento, distribución, control del consumo (stock máximos y mínimos), monitoreo del abasto (Rotación A,B,C).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Reportes de reacciones adversas a la Comisión Federal para la Protección contra Riesgos Sanitarios.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  <a:ea typeface="MS Mincho"/>
                <a:cs typeface="Calibri" pitchFamily="34" charset="0"/>
              </a:rPr>
              <a:t>Atender auditorías realizadas por las Autoridades Sanitarias.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MX" dirty="0" smtClean="0">
                <a:latin typeface="Arial Narrow" pitchFamily="34" charset="0"/>
              </a:rPr>
              <a:t>Identificación a través de etiquetado a medicamentos de alto riesgo.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_tradnl" dirty="0" smtClean="0">
              <a:solidFill>
                <a:prstClr val="black"/>
              </a:solidFill>
              <a:latin typeface="Arial Narrow" pitchFamily="34" charset="0"/>
              <a:ea typeface="MS Mincho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5904656" cy="2592288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Arial Narrow" pitchFamily="34" charset="0"/>
                <a:cs typeface="Calibri" pitchFamily="34" charset="0"/>
              </a:rPr>
              <a:t>Se han evitado errores por parte de los profesionales de la salud que administran los medicamentos a los pacientes internados.</a:t>
            </a:r>
          </a:p>
          <a:p>
            <a:pPr algn="just"/>
            <a:endParaRPr lang="es-MX" sz="1800" dirty="0" smtClean="0">
              <a:latin typeface="Arial Narrow" pitchFamily="34" charset="0"/>
              <a:cs typeface="Calibri" pitchFamily="34" charset="0"/>
            </a:endParaRPr>
          </a:p>
          <a:p>
            <a:pPr algn="just"/>
            <a:r>
              <a:rPr lang="es-MX" sz="1800" dirty="0" smtClean="0">
                <a:latin typeface="Arial Narrow" pitchFamily="34" charset="0"/>
                <a:cs typeface="Calibri" pitchFamily="34" charset="0"/>
              </a:rPr>
              <a:t>Contar con un historial de medicamentos suministrados al paciente.</a:t>
            </a:r>
          </a:p>
          <a:p>
            <a:pPr marL="0" indent="0" algn="just">
              <a:buNone/>
            </a:pPr>
            <a:endParaRPr lang="es-MX" sz="1800" dirty="0" smtClean="0">
              <a:latin typeface="Arial Narrow" pitchFamily="34" charset="0"/>
              <a:cs typeface="Calibri" pitchFamily="34" charset="0"/>
            </a:endParaRPr>
          </a:p>
          <a:p>
            <a:pPr algn="just"/>
            <a:r>
              <a:rPr lang="es-MX" sz="1800" dirty="0" smtClean="0">
                <a:latin typeface="Arial Narrow" pitchFamily="34" charset="0"/>
                <a:cs typeface="Calibri" pitchFamily="34" charset="0"/>
              </a:rPr>
              <a:t>Uso racional de medicamentos.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7056" y="476672"/>
            <a:ext cx="557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8000"/>
                </a:solidFill>
                <a:latin typeface="Soberana Sans"/>
                <a:cs typeface="Calibri" pitchFamily="34" charset="0"/>
              </a:rPr>
              <a:t>VENTAJAS DE CONTAR CON FARMACIA INTRAHOSPITALARIA</a:t>
            </a:r>
            <a:endParaRPr lang="es-MX" dirty="0">
              <a:solidFill>
                <a:prstClr val="black"/>
              </a:solidFill>
              <a:latin typeface="Soberana Sans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1794893" cy="17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23042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10800000" flipV="1">
            <a:off x="683567" y="1700808"/>
            <a:ext cx="7776865" cy="4536504"/>
          </a:xfrm>
          <a:prstGeom prst="rect">
            <a:avLst/>
          </a:prstGeom>
          <a:solidFill>
            <a:schemeClr val="accent6">
              <a:lumMod val="50000"/>
              <a:alpha val="9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FARMACIA INTRAHOSPITALARIA DEL </a:t>
            </a:r>
            <a:r>
              <a:rPr lang="es-MX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HRAEI</a:t>
            </a:r>
            <a:endParaRPr lang="es-MX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BRINDA ATENCIÓN LAS 24 HORAS DEL DÍA, LOS 365 DÍAS DEL AÑO.</a:t>
            </a: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CONMUTADOR:   5972 </a:t>
            </a:r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9800 </a:t>
            </a:r>
          </a:p>
          <a:p>
            <a:pPr algn="ctr">
              <a:defRPr/>
            </a:pP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INFORMES:  EXTENSIONES: 1145 Y 1220</a:t>
            </a:r>
          </a:p>
          <a:p>
            <a:pPr algn="ctr">
              <a:defRPr/>
            </a:pPr>
            <a:endParaRPr lang="es-MX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CARRETERA </a:t>
            </a:r>
            <a:r>
              <a:rPr lang="es-MX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FEDERAL  MÉXICO PUEBLA KM. 34.5,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PUEBLO DE </a:t>
            </a:r>
            <a:r>
              <a:rPr lang="es-MX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ZOQUIAPAN</a:t>
            </a: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MUNICIPIO DE IXTAPALUCA,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ESTADO DE MÉXICO. C.P. 56530.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6590</TotalTime>
  <Words>457</Words>
  <Application>Microsoft Office PowerPoint</Application>
  <PresentationFormat>Presentación en pantalla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Origen</vt:lpstr>
      <vt:lpstr>Presentación de PowerPoint</vt:lpstr>
      <vt:lpstr>Presentación de PowerPoint</vt:lpstr>
      <vt:lpstr>Presentación de PowerPoint</vt:lpstr>
      <vt:lpstr>ACTIVIDADES ADMINISTRATIVAS Y TÉCNICAS DE LA FARMACIA INTRAHOSPITALARIA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CUB. DE ENLACE</cp:lastModifiedBy>
  <cp:revision>679</cp:revision>
  <cp:lastPrinted>2014-12-11T23:25:57Z</cp:lastPrinted>
  <dcterms:created xsi:type="dcterms:W3CDTF">2013-04-09T14:41:24Z</dcterms:created>
  <dcterms:modified xsi:type="dcterms:W3CDTF">2015-06-02T15:54:21Z</dcterms:modified>
</cp:coreProperties>
</file>