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57" r:id="rId2"/>
    <p:sldId id="370" r:id="rId3"/>
    <p:sldId id="385" r:id="rId4"/>
    <p:sldId id="378" r:id="rId5"/>
    <p:sldId id="379" r:id="rId6"/>
    <p:sldId id="380" r:id="rId7"/>
    <p:sldId id="381" r:id="rId8"/>
    <p:sldId id="386" r:id="rId9"/>
    <p:sldId id="376" r:id="rId10"/>
    <p:sldId id="372" r:id="rId11"/>
    <p:sldId id="384" r:id="rId12"/>
    <p:sldId id="383" r:id="rId13"/>
    <p:sldId id="333" r:id="rId14"/>
    <p:sldId id="345" r:id="rId15"/>
    <p:sldId id="377" r:id="rId16"/>
    <p:sldId id="360" r:id="rId17"/>
    <p:sldId id="325" r:id="rId18"/>
  </p:sldIdLst>
  <p:sldSz cx="9144000" cy="6858000" type="screen4x3"/>
  <p:notesSz cx="6797675" cy="992822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E076"/>
    <a:srgbClr val="CAE8AA"/>
    <a:srgbClr val="FFFFFF"/>
    <a:srgbClr val="990000"/>
    <a:srgbClr val="1F497D"/>
    <a:srgbClr val="000000"/>
    <a:srgbClr val="10253F"/>
    <a:srgbClr val="A6A6A6"/>
    <a:srgbClr val="17375E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94660"/>
  </p:normalViewPr>
  <p:slideViewPr>
    <p:cSldViewPr>
      <p:cViewPr>
        <p:scale>
          <a:sx n="90" d="100"/>
          <a:sy n="90" d="100"/>
        </p:scale>
        <p:origin x="-594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50.10.199\operaciones\farmacia\To&#241;o%20f\resultado%20encuesta%20mc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50.10.199\operaciones\farmacia\To&#241;o%20f\resultado%20encuesta%20mc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50.10.199\operaciones\farmacia\To&#241;o%20f\resultado%20encuesta%20mc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50.10.199\operaciones\farmacia\To&#241;o%20f\resultado%20encuesta%20mc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50.10.199\operaciones\farmacia\To&#241;o%20f\resultado%20encuesta%20mc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4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s-MX" sz="1400" dirty="0"/>
              <a:t>¿Sabe </a:t>
            </a:r>
            <a:r>
              <a:rPr lang="es-MX" sz="1400" dirty="0" smtClean="0"/>
              <a:t>qué </a:t>
            </a:r>
            <a:r>
              <a:rPr lang="es-MX" sz="1400" dirty="0"/>
              <a:t>puede pasar si consume un </a:t>
            </a:r>
            <a:r>
              <a:rPr lang="es-MX" sz="1400" dirty="0" err="1"/>
              <a:t>med</a:t>
            </a:r>
            <a:r>
              <a:rPr lang="es-MX" sz="1400" dirty="0"/>
              <a:t>. </a:t>
            </a:r>
            <a:r>
              <a:rPr lang="es-MX" sz="1400" dirty="0" err="1"/>
              <a:t>Cad</a:t>
            </a:r>
            <a:r>
              <a:rPr lang="es-MX" sz="1400" dirty="0"/>
              <a:t>?</a:t>
            </a: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9018475354347883"/>
          <c:y val="0.42827532569586285"/>
          <c:w val="0.18646982987870186"/>
          <c:h val="0.3429089666271068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s-MX" sz="1400" dirty="0" smtClean="0"/>
              <a:t>4.- ¿Qué </a:t>
            </a:r>
            <a:r>
              <a:rPr lang="es-MX" sz="1400" dirty="0"/>
              <a:t>hace con sus medicamentos </a:t>
            </a:r>
            <a:r>
              <a:rPr lang="es-MX" sz="1400" dirty="0" smtClean="0"/>
              <a:t>caducos?</a:t>
            </a:r>
            <a:endParaRPr lang="es-MX" sz="1400" dirty="0"/>
          </a:p>
          <a:p>
            <a:pPr>
              <a:defRPr sz="1400"/>
            </a:pPr>
            <a:endParaRPr lang="es-MX" sz="1400" dirty="0"/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'[resultado encuesta mc.xlsx]Hoja1'!$I$1</c:f>
              <c:strCache>
                <c:ptCount val="1"/>
                <c:pt idx="0">
                  <c:v>%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'[resultado encuesta mc.xlsx]Hoja1'!$G$2:$G$5</c:f>
              <c:strCache>
                <c:ptCount val="4"/>
                <c:pt idx="0">
                  <c:v>basura </c:v>
                </c:pt>
                <c:pt idx="1">
                  <c:v>drenaje</c:v>
                </c:pt>
                <c:pt idx="2">
                  <c:v>contenedor </c:v>
                </c:pt>
                <c:pt idx="3">
                  <c:v>*otros </c:v>
                </c:pt>
              </c:strCache>
            </c:strRef>
          </c:cat>
          <c:val>
            <c:numRef>
              <c:f>'[resultado encuesta mc.xlsx]Hoja1'!$I$2:$I$5</c:f>
              <c:numCache>
                <c:formatCode>General</c:formatCode>
                <c:ptCount val="4"/>
                <c:pt idx="0">
                  <c:v>66</c:v>
                </c:pt>
                <c:pt idx="1">
                  <c:v>14</c:v>
                </c:pt>
                <c:pt idx="2">
                  <c:v>14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s-MX" sz="1400" dirty="0" smtClean="0"/>
              <a:t>2.- ¿Sabe qué</a:t>
            </a:r>
            <a:r>
              <a:rPr lang="es-MX" sz="1400" baseline="0" dirty="0" smtClean="0"/>
              <a:t> le </a:t>
            </a:r>
            <a:r>
              <a:rPr lang="es-MX" sz="1400" dirty="0" smtClean="0"/>
              <a:t>puede </a:t>
            </a:r>
            <a:r>
              <a:rPr lang="es-MX" sz="1400" dirty="0"/>
              <a:t>pasar si consume un </a:t>
            </a:r>
            <a:r>
              <a:rPr lang="es-MX" sz="1400" dirty="0" smtClean="0"/>
              <a:t>medicamento caduco?</a:t>
            </a:r>
            <a:endParaRPr lang="es-MX" sz="1400" dirty="0"/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'[resultado encuesta mc.xlsx]Hoja1'!$B$9</c:f>
              <c:strCache>
                <c:ptCount val="1"/>
                <c:pt idx="0">
                  <c:v>¿Sabe q puede pasar si consume un med. Cad?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'[resultado encuesta mc.xlsx]Hoja1'!$A$12:$A$13</c:f>
              <c:strCache>
                <c:ptCount val="2"/>
                <c:pt idx="0">
                  <c:v>% si</c:v>
                </c:pt>
                <c:pt idx="1">
                  <c:v>% no</c:v>
                </c:pt>
              </c:strCache>
            </c:strRef>
          </c:cat>
          <c:val>
            <c:numRef>
              <c:f>'[resultado encuesta mc.xlsx]Hoja1'!$B$12:$B$13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s-MX" dirty="0" smtClean="0"/>
              <a:t>3.-</a:t>
            </a:r>
            <a:r>
              <a:rPr lang="es-MX" baseline="0" dirty="0" smtClean="0"/>
              <a:t> </a:t>
            </a:r>
            <a:r>
              <a:rPr lang="es-MX" dirty="0" smtClean="0"/>
              <a:t>¿Alguna </a:t>
            </a:r>
            <a:r>
              <a:rPr lang="es-MX" dirty="0"/>
              <a:t>vez </a:t>
            </a:r>
            <a:r>
              <a:rPr lang="es-MX" dirty="0" smtClean="0"/>
              <a:t>ha </a:t>
            </a:r>
            <a:r>
              <a:rPr lang="es-MX" dirty="0"/>
              <a:t>consumido un </a:t>
            </a:r>
            <a:r>
              <a:rPr lang="es-MX" dirty="0" smtClean="0"/>
              <a:t>medicamento caduco?</a:t>
            </a:r>
            <a:endParaRPr lang="es-MX" dirty="0"/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'[resultado encuesta mc.xlsx]Hoja1'!$H$20</c:f>
              <c:strCache>
                <c:ptCount val="1"/>
                <c:pt idx="0">
                  <c:v>¿Alguna vez a consumido un med. Cad?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'[resultado encuesta mc.xlsx]Hoja1'!$G$23:$G$24</c:f>
              <c:strCache>
                <c:ptCount val="2"/>
                <c:pt idx="0">
                  <c:v>% si</c:v>
                </c:pt>
                <c:pt idx="1">
                  <c:v>% no</c:v>
                </c:pt>
              </c:strCache>
            </c:strRef>
          </c:cat>
          <c:val>
            <c:numRef>
              <c:f>'[resultado encuesta mc.xlsx]Hoja1'!$H$23:$H$24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s-MX" sz="1400" dirty="0" smtClean="0"/>
              <a:t>1.- ¿Conoce qué es un medicamento caduco?</a:t>
            </a:r>
            <a:endParaRPr lang="es-MX" sz="1400" dirty="0"/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'[resultado encuesta mc.xlsx]Hoja1'!$B$1</c:f>
              <c:strCache>
                <c:ptCount val="1"/>
                <c:pt idx="0">
                  <c:v>¿CONOCE QUÉ ES UN MEDICAMENTO CADUCADO?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'[resultado encuesta mc.xlsx]Hoja1'!$A$4:$A$5</c:f>
              <c:strCache>
                <c:ptCount val="2"/>
                <c:pt idx="0">
                  <c:v>% si</c:v>
                </c:pt>
                <c:pt idx="1">
                  <c:v>% no</c:v>
                </c:pt>
              </c:strCache>
            </c:strRef>
          </c:cat>
          <c:val>
            <c:numRef>
              <c:f>'[resultado encuesta mc.xlsx]Hoja1'!$B$4:$B$5</c:f>
              <c:numCache>
                <c:formatCode>General</c:formatCode>
                <c:ptCount val="2"/>
                <c:pt idx="0">
                  <c:v>46</c:v>
                </c:pt>
                <c:pt idx="1">
                  <c:v>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 dirty="0" smtClean="0"/>
              <a:t>5.- ¿</a:t>
            </a:r>
            <a:r>
              <a:rPr lang="en-US" sz="1400" dirty="0" err="1" smtClean="0"/>
              <a:t>Conoce</a:t>
            </a:r>
            <a:r>
              <a:rPr lang="en-US" sz="1400" dirty="0" smtClean="0"/>
              <a:t> </a:t>
            </a:r>
            <a:r>
              <a:rPr lang="en-US" sz="1400" dirty="0" err="1" smtClean="0"/>
              <a:t>algún</a:t>
            </a:r>
            <a:r>
              <a:rPr lang="en-US" sz="1400" dirty="0" smtClean="0"/>
              <a:t> </a:t>
            </a:r>
            <a:r>
              <a:rPr lang="en-US" sz="1400" dirty="0" err="1" smtClean="0"/>
              <a:t>lugar</a:t>
            </a:r>
            <a:r>
              <a:rPr lang="en-US" sz="1400" dirty="0" smtClean="0"/>
              <a:t> </a:t>
            </a:r>
            <a:r>
              <a:rPr lang="en-US" sz="1400" dirty="0" err="1" smtClean="0"/>
              <a:t>dónde</a:t>
            </a:r>
            <a:r>
              <a:rPr lang="en-US" sz="1400" dirty="0" smtClean="0"/>
              <a:t> </a:t>
            </a:r>
            <a:r>
              <a:rPr lang="en-US" sz="1400" dirty="0" err="1" smtClean="0"/>
              <a:t>depositar</a:t>
            </a:r>
            <a:r>
              <a:rPr lang="en-US" sz="1400" dirty="0" smtClean="0"/>
              <a:t> los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medicamentos</a:t>
            </a:r>
            <a:r>
              <a:rPr lang="en-US" sz="1400" baseline="0" dirty="0" smtClean="0"/>
              <a:t>  </a:t>
            </a:r>
            <a:r>
              <a:rPr lang="en-US" sz="1400" baseline="0" dirty="0" err="1" smtClean="0"/>
              <a:t>caducos</a:t>
            </a:r>
            <a:r>
              <a:rPr lang="en-US" sz="1400" dirty="0" smtClean="0"/>
              <a:t>?</a:t>
            </a:r>
            <a:endParaRPr lang="en-US" sz="1400" dirty="0"/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'[resultado encuesta mc.xlsx]Hoja1'!$B$20</c:f>
              <c:strCache>
                <c:ptCount val="1"/>
                <c:pt idx="0">
                  <c:v>¿Conoce algun lugar?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'[resultado encuesta mc.xlsx]Hoja1'!$A$23:$A$24</c:f>
              <c:strCache>
                <c:ptCount val="2"/>
                <c:pt idx="0">
                  <c:v>% si</c:v>
                </c:pt>
                <c:pt idx="1">
                  <c:v>% no</c:v>
                </c:pt>
              </c:strCache>
            </c:strRef>
          </c:cat>
          <c:val>
            <c:numRef>
              <c:f>'[resultado encuesta mc.xlsx]Hoja1'!$B$23:$B$24</c:f>
              <c:numCache>
                <c:formatCode>General</c:formatCode>
                <c:ptCount val="2"/>
                <c:pt idx="0">
                  <c:v>14</c:v>
                </c:pt>
                <c:pt idx="1">
                  <c:v>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.38293661815353852"/>
          <c:y val="0.26284369076836578"/>
          <c:w val="0.32909457709827111"/>
          <c:h val="0.1287117088000323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/>
            </a:pPr>
            <a:r>
              <a:rPr lang="es-MX" sz="1400" b="1" i="0" u="none" strike="noStrike" baseline="0" dirty="0" smtClean="0">
                <a:effectLst/>
              </a:rPr>
              <a:t>7.- ¿Dónde </a:t>
            </a:r>
            <a:r>
              <a:rPr lang="es-MX" sz="1400" b="1" i="0" u="none" strike="noStrike" baseline="0" dirty="0">
                <a:effectLst/>
              </a:rPr>
              <a:t>compra sus medicamentos?</a:t>
            </a:r>
            <a:r>
              <a:rPr lang="es-MX" sz="1400" b="1" i="0" u="none" strike="noStrike" baseline="0" dirty="0"/>
              <a:t> </a:t>
            </a:r>
            <a:endParaRPr lang="es-MX" sz="1400" b="1" dirty="0"/>
          </a:p>
        </c:rich>
      </c:tx>
      <c:layout>
        <c:manualLayout>
          <c:xMode val="edge"/>
          <c:yMode val="edge"/>
          <c:x val="0.21218466879511494"/>
          <c:y val="6.186127273117633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5596091959650432E-2"/>
          <c:y val="0.35855603857635893"/>
          <c:w val="0.80923541452079717"/>
          <c:h val="0.50006630087696347"/>
        </c:manualLayout>
      </c:layout>
      <c:pie3D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'[resultado encuesta mc.xlsx]Hoja1'!$A$41:$A$44</c:f>
              <c:strCache>
                <c:ptCount val="4"/>
                <c:pt idx="0">
                  <c:v>Farmacia</c:v>
                </c:pt>
                <c:pt idx="1">
                  <c:v>Tianguis</c:v>
                </c:pt>
                <c:pt idx="2">
                  <c:v>Mercado</c:v>
                </c:pt>
                <c:pt idx="3">
                  <c:v>Otros</c:v>
                </c:pt>
              </c:strCache>
            </c:strRef>
          </c:cat>
          <c:val>
            <c:numRef>
              <c:f>'[resultado encuesta mc.xlsx]Hoja1'!$C$41:$C$44</c:f>
              <c:numCache>
                <c:formatCode>General</c:formatCode>
                <c:ptCount val="4"/>
                <c:pt idx="0">
                  <c:v>60</c:v>
                </c:pt>
                <c:pt idx="1">
                  <c:v>20</c:v>
                </c:pt>
                <c:pt idx="2">
                  <c:v>16</c:v>
                </c:pt>
                <c:pt idx="3">
                  <c:v>4</c:v>
                </c:pt>
              </c:numCache>
            </c:numRef>
          </c:val>
        </c:ser>
        <c:ser>
          <c:idx val="1"/>
          <c:order val="1"/>
          <c:tx>
            <c:strRef>
              <c:f>'[resultado encuesta mc.xlsx]Hoja1'!$B$40</c:f>
              <c:strCache>
                <c:ptCount val="1"/>
                <c:pt idx="0">
                  <c:v>¿Dónde compra sus medicamentos?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'[resultado encuesta mc.xlsx]Hoja1'!$A$41:$A$44</c:f>
              <c:strCache>
                <c:ptCount val="4"/>
                <c:pt idx="0">
                  <c:v>Farmacia</c:v>
                </c:pt>
                <c:pt idx="1">
                  <c:v>Tianguis</c:v>
                </c:pt>
                <c:pt idx="2">
                  <c:v>Mercado</c:v>
                </c:pt>
                <c:pt idx="3">
                  <c:v>Otros</c:v>
                </c:pt>
              </c:strCache>
            </c:strRef>
          </c:cat>
          <c:val>
            <c:numRef>
              <c:f>'[resultado encuesta mc.xlsx]Hoja1'!$A$41:$A$44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.72967787006716756"/>
          <c:y val="0.22769692256415955"/>
          <c:w val="0.23445040946486173"/>
          <c:h val="0.60661808186187194"/>
        </c:manualLayout>
      </c:layout>
      <c:overlay val="0"/>
      <c:txPr>
        <a:bodyPr/>
        <a:lstStyle/>
        <a:p>
          <a:pPr rtl="0">
            <a:defRPr/>
          </a:pPr>
          <a:endParaRPr lang="es-MX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s-MX" sz="1400" dirty="0" smtClean="0"/>
              <a:t>6.- ¿ Revisa</a:t>
            </a:r>
            <a:r>
              <a:rPr lang="es-MX" sz="1400" baseline="0" dirty="0" smtClean="0"/>
              <a:t> la fecha de caducidad cuando compra un medicamento?</a:t>
            </a:r>
            <a:endParaRPr lang="es-MX" sz="1400" dirty="0"/>
          </a:p>
        </c:rich>
      </c:tx>
      <c:layout>
        <c:manualLayout>
          <c:xMode val="edge"/>
          <c:yMode val="edge"/>
          <c:x val="8.359683853077686E-2"/>
          <c:y val="4.9716816202833788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393107641205866"/>
          <c:y val="0.39740245408928032"/>
          <c:w val="0.89606892358794132"/>
          <c:h val="0.4910538851304751"/>
        </c:manualLayout>
      </c:layout>
      <c:pie3DChart>
        <c:varyColors val="1"/>
        <c:ser>
          <c:idx val="0"/>
          <c:order val="0"/>
          <c:explosion val="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'[resultado encuesta mc.xlsx]Hoja1'!$G$43:$G$44</c:f>
              <c:strCache>
                <c:ptCount val="2"/>
                <c:pt idx="0">
                  <c:v>% si</c:v>
                </c:pt>
                <c:pt idx="1">
                  <c:v>% no</c:v>
                </c:pt>
              </c:strCache>
            </c:strRef>
          </c:cat>
          <c:val>
            <c:numRef>
              <c:f>'[resultado encuesta mc.xlsx]Hoja1'!$H$43:$H$44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.8082746860032326"/>
          <c:y val="0.34118079263272805"/>
          <c:w val="0.1723300677357805"/>
          <c:h val="0.41240133967703468"/>
        </c:manualLayout>
      </c:layout>
      <c:overlay val="0"/>
      <c:txPr>
        <a:bodyPr/>
        <a:lstStyle/>
        <a:p>
          <a:pPr rtl="0">
            <a:defRPr/>
          </a:pPr>
          <a:endParaRPr lang="es-MX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'[resultado encuesta mc.xlsx]Hoja1'!$A$31:$A$32</c:f>
              <c:strCache>
                <c:ptCount val="2"/>
                <c:pt idx="0">
                  <c:v>%F</c:v>
                </c:pt>
                <c:pt idx="1">
                  <c:v>%M</c:v>
                </c:pt>
              </c:strCache>
            </c:strRef>
          </c:cat>
          <c:val>
            <c:numRef>
              <c:f>'[resultado encuesta mc.xlsx]Hoja1'!$B$31:$B$32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0.75178690042385476"/>
          <c:y val="0.36291169668016687"/>
          <c:w val="0.18682533615336919"/>
          <c:h val="0.40838854605380548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0.01942</cdr:x>
      <cdr:y>0.01865</cdr:y>
    </cdr:from>
    <cdr:to>
      <cdr:x>0.41592</cdr:x>
      <cdr:y>0.14098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57156" y="38104"/>
          <a:ext cx="1166979" cy="2499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MX" sz="1400" b="1" dirty="0"/>
            <a:t>Encuestados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43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64" y="0"/>
            <a:ext cx="2946443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F217A-067B-4F83-A51F-0CC9B6099BC1}" type="datetimeFigureOut">
              <a:rPr lang="es-MX" smtClean="0"/>
              <a:t>25/04/2016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9429779"/>
            <a:ext cx="2946443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64" y="9429779"/>
            <a:ext cx="2946443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54B3E-17E3-4AD7-8DE6-56381A0D9F5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0392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41AB9C-0C7A-4729-9C51-822851F6A5BA}" type="datetimeFigureOut">
              <a:rPr lang="es-MX" smtClean="0"/>
              <a:pPr/>
              <a:t>25/04/2016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25FF1-339A-44FA-84EC-BA5C50CDC468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66969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022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>
        <p:wipe/>
      </p:transition>
    </mc:Choice>
    <mc:Fallback xmlns="">
      <p:transition advClick="0" advTm="6000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F26D96-9FFB-4744-8831-1813A59C9055}" type="datetime1">
              <a:rPr lang="es-MX" smtClean="0"/>
              <a:pPr/>
              <a:t>25/04/2016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E2562-2959-446A-AA75-62A2F2385B39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711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>
        <p:wipe/>
      </p:transition>
    </mc:Choice>
    <mc:Fallback xmlns="">
      <p:transition advClick="0" advTm="6000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B3DA4-E2DD-48DB-9B2A-12968C24C5CC}" type="datetime1">
              <a:rPr lang="es-MX" smtClean="0"/>
              <a:pPr/>
              <a:t>25/04/2016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E2562-2959-446A-AA75-62A2F2385B39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5880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>
        <p:wipe/>
      </p:transition>
    </mc:Choice>
    <mc:Fallback xmlns="">
      <p:transition advClick="0" advTm="60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9A0BBF-2C01-4D3B-B6D9-3BDE89BA5F49}" type="datetime1">
              <a:rPr lang="es-MX" smtClean="0"/>
              <a:pPr/>
              <a:t>25/04/2016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E2562-2959-446A-AA75-62A2F2385B39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9726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>
        <p:wipe/>
      </p:transition>
    </mc:Choice>
    <mc:Fallback xmlns="">
      <p:transition advClick="0" advTm="60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F44D5B-E7D9-438B-8E37-3C11497B872D}" type="datetime1">
              <a:rPr lang="es-MX" smtClean="0"/>
              <a:pPr/>
              <a:t>25/04/2016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E2562-2959-446A-AA75-62A2F2385B39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2126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>
        <p:wipe/>
      </p:transition>
    </mc:Choice>
    <mc:Fallback xmlns="">
      <p:transition advClick="0" advTm="6000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0675EC-064E-43BE-A1B0-86498954DA6A}" type="datetime1">
              <a:rPr lang="es-MX" smtClean="0"/>
              <a:pPr/>
              <a:t>25/04/2016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E2562-2959-446A-AA75-62A2F2385B39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3679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>
        <p:wipe/>
      </p:transition>
    </mc:Choice>
    <mc:Fallback xmlns="">
      <p:transition advClick="0" advTm="6000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0EF5B7-E9DA-421F-A009-71FE965D99C0}" type="datetime1">
              <a:rPr lang="es-MX" smtClean="0"/>
              <a:pPr/>
              <a:t>25/04/2016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E2562-2959-446A-AA75-62A2F2385B39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5418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>
        <p:wipe/>
      </p:transition>
    </mc:Choice>
    <mc:Fallback xmlns="">
      <p:transition advClick="0" advTm="6000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73B07-B461-45FC-A8BD-080842653D00}" type="datetime1">
              <a:rPr lang="es-MX" smtClean="0"/>
              <a:pPr/>
              <a:t>25/04/2016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E2562-2959-446A-AA75-62A2F2385B39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0539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>
        <p:wipe/>
      </p:transition>
    </mc:Choice>
    <mc:Fallback xmlns="">
      <p:transition advClick="0" advTm="6000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ACF801-D534-49B4-A53D-7259AB1C28A0}" type="datetime1">
              <a:rPr lang="es-MX" smtClean="0"/>
              <a:pPr/>
              <a:t>25/04/2016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E2562-2959-446A-AA75-62A2F2385B39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0838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>
        <p:wipe/>
      </p:transition>
    </mc:Choice>
    <mc:Fallback xmlns="">
      <p:transition advClick="0" advTm="6000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03845D-8C5B-478A-B48C-9E0ADB7BEDAD}" type="datetime1">
              <a:rPr lang="es-MX" smtClean="0"/>
              <a:pPr/>
              <a:t>25/04/2016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E2562-2959-446A-AA75-62A2F2385B39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8029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>
        <p:wipe/>
      </p:transition>
    </mc:Choice>
    <mc:Fallback xmlns="">
      <p:transition advClick="0" advTm="6000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198700-C016-4853-B63D-013C9266889E}" type="datetime1">
              <a:rPr lang="es-MX" smtClean="0"/>
              <a:pPr/>
              <a:t>25/04/2016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E2562-2959-446A-AA75-62A2F2385B39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4463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>
        <p:wipe/>
      </p:transition>
    </mc:Choice>
    <mc:Fallback xmlns="">
      <p:transition advClick="0" advTm="60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80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6000">
        <p:wipe/>
      </p:transition>
    </mc:Choice>
    <mc:Fallback xmlns="">
      <p:transition advClick="0" advTm="6000">
        <p:wip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79512" y="1499300"/>
            <a:ext cx="8784976" cy="1231106"/>
          </a:xfrm>
          <a:prstGeom prst="rect">
            <a:avLst/>
          </a:prstGeom>
          <a:solidFill>
            <a:schemeClr val="bg1">
              <a:alpha val="16000"/>
            </a:schemeClr>
          </a:solidFill>
          <a:ln/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s-MX" sz="2400" b="1" dirty="0" smtClean="0">
              <a:solidFill>
                <a:schemeClr val="tx1"/>
              </a:solidFill>
              <a:latin typeface="Arial Narrow" pitchFamily="34" charset="0"/>
              <a:cs typeface="Aparajita" pitchFamily="34" charset="0"/>
            </a:endParaRPr>
          </a:p>
          <a:p>
            <a:pPr algn="ctr"/>
            <a:r>
              <a:rPr lang="es-MX" sz="2600" b="1" dirty="0" smtClean="0">
                <a:solidFill>
                  <a:schemeClr val="tx1"/>
                </a:solidFill>
                <a:latin typeface="Arial Narrow" pitchFamily="34" charset="0"/>
                <a:cs typeface="Aparajita" pitchFamily="34" charset="0"/>
              </a:rPr>
              <a:t>MANEJO DE </a:t>
            </a:r>
            <a:r>
              <a:rPr lang="es-MX" sz="2600" b="1" dirty="0">
                <a:solidFill>
                  <a:schemeClr val="tx1"/>
                </a:solidFill>
                <a:latin typeface="Arial Narrow" pitchFamily="34" charset="0"/>
                <a:cs typeface="Aparajita" pitchFamily="34" charset="0"/>
              </a:rPr>
              <a:t>MEDICAMENTOS </a:t>
            </a:r>
            <a:r>
              <a:rPr lang="es-MX" sz="2600" b="1" dirty="0" smtClean="0">
                <a:solidFill>
                  <a:schemeClr val="tx1"/>
                </a:solidFill>
                <a:latin typeface="Arial Narrow" pitchFamily="34" charset="0"/>
                <a:cs typeface="Aparajita" pitchFamily="34" charset="0"/>
              </a:rPr>
              <a:t>CADUCOS O EN MAL ESTADO</a:t>
            </a:r>
          </a:p>
          <a:p>
            <a:pPr algn="ctr"/>
            <a:endParaRPr lang="es-MX" sz="2400" b="1" dirty="0" smtClean="0">
              <a:solidFill>
                <a:schemeClr val="tx1"/>
              </a:solidFill>
              <a:latin typeface="Arial Narrow" pitchFamily="34" charset="0"/>
              <a:cs typeface="Aparajita" pitchFamily="34" charset="0"/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1079612" y="3362744"/>
            <a:ext cx="6768752" cy="43204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MX" sz="1400" b="1" dirty="0" smtClean="0">
              <a:latin typeface="+mn-lt"/>
              <a:cs typeface="Arial" pitchFamily="34" charset="0"/>
            </a:endParaRPr>
          </a:p>
        </p:txBody>
      </p:sp>
      <p:pic>
        <p:nvPicPr>
          <p:cNvPr id="3076" name="Picture 4" descr="http://www.aytoleon.es/es/general/PublishingImages/MedioAmbiente/DiaMundialMedioAmbient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7" t="3376" r="13203" b="5490"/>
          <a:stretch/>
        </p:blipFill>
        <p:spPr bwMode="auto">
          <a:xfrm>
            <a:off x="3131840" y="2996952"/>
            <a:ext cx="2592288" cy="3205818"/>
          </a:xfrm>
          <a:prstGeom prst="rect">
            <a:avLst/>
          </a:prstGeom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43138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wipe/>
      </p:transition>
    </mc:Choice>
    <mc:Fallback xmlns="">
      <p:transition advClick="0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124744"/>
            <a:ext cx="8136904" cy="4392488"/>
          </a:xfrm>
        </p:spPr>
        <p:txBody>
          <a:bodyPr/>
          <a:lstStyle/>
          <a:p>
            <a:pPr marL="0" indent="0" algn="just">
              <a:buNone/>
            </a:pPr>
            <a:endParaRPr lang="es-ES" sz="2400" b="1" dirty="0" smtClean="0">
              <a:latin typeface="Arial Narrow" pitchFamily="34" charset="0"/>
            </a:endParaRPr>
          </a:p>
          <a:p>
            <a:pPr marL="0" indent="0" algn="just">
              <a:buNone/>
            </a:pPr>
            <a:endParaRPr lang="es-ES" sz="800" b="1" dirty="0" smtClean="0">
              <a:latin typeface="Arial Narrow" pitchFamily="34" charset="0"/>
            </a:endParaRPr>
          </a:p>
          <a:p>
            <a:pPr marL="0" indent="0" algn="just">
              <a:buNone/>
            </a:pPr>
            <a:endParaRPr lang="es-ES" sz="800" b="1" dirty="0">
              <a:latin typeface="Arial Narrow" pitchFamily="34" charset="0"/>
            </a:endParaRPr>
          </a:p>
          <a:p>
            <a:pPr marL="0" indent="0" algn="just">
              <a:buNone/>
            </a:pPr>
            <a:endParaRPr lang="es-ES" sz="800" b="1" dirty="0">
              <a:latin typeface="Arial Narrow" pitchFamily="34" charset="0"/>
            </a:endParaRPr>
          </a:p>
          <a:p>
            <a:pPr algn="just">
              <a:buBlip>
                <a:blip r:embed="rId2"/>
              </a:buBlip>
            </a:pPr>
            <a:r>
              <a:rPr lang="es-MX" sz="2800" dirty="0" smtClean="0">
                <a:latin typeface="Arial Narrow" pitchFamily="34" charset="0"/>
              </a:rPr>
              <a:t>Coadyuvar </a:t>
            </a:r>
            <a:r>
              <a:rPr lang="es-MX" sz="2800" dirty="0">
                <a:latin typeface="Arial Narrow" pitchFamily="34" charset="0"/>
              </a:rPr>
              <a:t>con responsabilidad compartida en cuestiones ambientales para minimizar los efectos que </a:t>
            </a:r>
            <a:r>
              <a:rPr lang="es-MX" sz="2800" dirty="0" smtClean="0">
                <a:latin typeface="Arial Narrow" pitchFamily="34" charset="0"/>
              </a:rPr>
              <a:t>puede </a:t>
            </a:r>
            <a:r>
              <a:rPr lang="es-MX" sz="2800" dirty="0">
                <a:latin typeface="Arial Narrow" pitchFamily="34" charset="0"/>
              </a:rPr>
              <a:t>provocar la generación de residuos </a:t>
            </a:r>
            <a:r>
              <a:rPr lang="es-MX" sz="2800" dirty="0" smtClean="0">
                <a:latin typeface="Arial Narrow" pitchFamily="34" charset="0"/>
              </a:rPr>
              <a:t>de medicamentos caducos. </a:t>
            </a:r>
          </a:p>
          <a:p>
            <a:pPr marL="0" indent="0">
              <a:buNone/>
            </a:pPr>
            <a:endParaRPr lang="es-MX" sz="2800" dirty="0"/>
          </a:p>
        </p:txBody>
      </p:sp>
      <p:pic>
        <p:nvPicPr>
          <p:cNvPr id="6148" name="Picture 4" descr="Z:\JAVY\ONCOLOGICAS\escusado med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717032"/>
            <a:ext cx="2300883" cy="215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60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">
        <p:dissolve/>
      </p:transition>
    </mc:Choice>
    <mc:Fallback xmlns="">
      <p:transition spd="slow" advClick="0" advTm="6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5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412777"/>
            <a:ext cx="8064896" cy="4392488"/>
          </a:xfrm>
        </p:spPr>
        <p:txBody>
          <a:bodyPr/>
          <a:lstStyle/>
          <a:p>
            <a:pPr marL="0" indent="0" algn="just">
              <a:buNone/>
            </a:pPr>
            <a:endParaRPr lang="es-MX" sz="2400" dirty="0" smtClean="0">
              <a:latin typeface="Arial Narrow" pitchFamily="34" charset="0"/>
            </a:endParaRPr>
          </a:p>
          <a:p>
            <a:pPr marL="0" indent="0" algn="just">
              <a:buNone/>
            </a:pPr>
            <a:endParaRPr lang="es-MX" sz="2800" dirty="0" smtClean="0">
              <a:latin typeface="Arial Narrow" pitchFamily="34" charset="0"/>
            </a:endParaRPr>
          </a:p>
          <a:p>
            <a:pPr algn="just">
              <a:buBlip>
                <a:blip r:embed="rId2"/>
              </a:buBlip>
            </a:pPr>
            <a:r>
              <a:rPr lang="es-ES" sz="2800" dirty="0" smtClean="0">
                <a:latin typeface="Arial Narrow" pitchFamily="34" charset="0"/>
              </a:rPr>
              <a:t>Promover con la familia, los amigos, población y </a:t>
            </a:r>
            <a:r>
              <a:rPr lang="es-ES" sz="2800" dirty="0">
                <a:latin typeface="Arial Narrow" pitchFamily="34" charset="0"/>
              </a:rPr>
              <a:t>grupos </a:t>
            </a:r>
            <a:r>
              <a:rPr lang="es-ES" sz="2800" dirty="0" smtClean="0">
                <a:latin typeface="Arial Narrow" pitchFamily="34" charset="0"/>
              </a:rPr>
              <a:t>sociales, en las escuelas, en las reuniones, para que adquieran </a:t>
            </a:r>
            <a:r>
              <a:rPr lang="es-ES" sz="2800" dirty="0">
                <a:latin typeface="Arial Narrow" pitchFamily="34" charset="0"/>
              </a:rPr>
              <a:t>mayor sensibilidad y conciencia sobre el cuidado del medio </a:t>
            </a:r>
            <a:r>
              <a:rPr lang="es-ES" sz="2800" dirty="0" smtClean="0">
                <a:latin typeface="Arial Narrow" pitchFamily="34" charset="0"/>
              </a:rPr>
              <a:t>ambiente. </a:t>
            </a:r>
          </a:p>
          <a:p>
            <a:pPr marL="0" indent="0">
              <a:buNone/>
            </a:pPr>
            <a:endParaRPr lang="es-MX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518" y="4077072"/>
            <a:ext cx="2987121" cy="2368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12" y="4212273"/>
            <a:ext cx="2952328" cy="207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265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0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12777"/>
            <a:ext cx="8064896" cy="4392488"/>
          </a:xfrm>
        </p:spPr>
        <p:txBody>
          <a:bodyPr/>
          <a:lstStyle/>
          <a:p>
            <a:pPr marL="0" indent="0" algn="just">
              <a:buNone/>
            </a:pPr>
            <a:endParaRPr lang="es-ES" sz="2000" b="1" dirty="0" smtClean="0">
              <a:latin typeface="Arial Narrow" pitchFamily="34" charset="0"/>
            </a:endParaRPr>
          </a:p>
          <a:p>
            <a:pPr marL="0" indent="0" algn="just">
              <a:buNone/>
            </a:pPr>
            <a:endParaRPr lang="es-ES" sz="2000" b="1" dirty="0">
              <a:latin typeface="Arial Narrow" pitchFamily="34" charset="0"/>
            </a:endParaRPr>
          </a:p>
          <a:p>
            <a:pPr marL="0" indent="0" algn="just">
              <a:buNone/>
            </a:pPr>
            <a:endParaRPr lang="es-ES" sz="2000" b="1" dirty="0" smtClean="0">
              <a:latin typeface="Arial Narrow" pitchFamily="34" charset="0"/>
            </a:endParaRPr>
          </a:p>
          <a:p>
            <a:pPr algn="just">
              <a:buBlip>
                <a:blip r:embed="rId2"/>
              </a:buBlip>
            </a:pPr>
            <a:r>
              <a:rPr lang="es-MX" sz="2800" dirty="0" smtClean="0">
                <a:latin typeface="Arial Narrow" pitchFamily="34" charset="0"/>
              </a:rPr>
              <a:t>Motivar a </a:t>
            </a:r>
            <a:r>
              <a:rPr lang="es-MX" sz="2800" dirty="0">
                <a:latin typeface="Arial Narrow" pitchFamily="34" charset="0"/>
              </a:rPr>
              <a:t>la población para que evite </a:t>
            </a:r>
            <a:r>
              <a:rPr lang="es-MX" sz="2800" dirty="0" smtClean="0">
                <a:latin typeface="Arial Narrow" pitchFamily="34" charset="0"/>
              </a:rPr>
              <a:t>depositar </a:t>
            </a:r>
            <a:r>
              <a:rPr lang="es-MX" sz="2800" dirty="0">
                <a:latin typeface="Arial Narrow" pitchFamily="34" charset="0"/>
              </a:rPr>
              <a:t>medicamentos caducos en otros lugares como </a:t>
            </a:r>
            <a:r>
              <a:rPr lang="es-MX" sz="2800" dirty="0" smtClean="0">
                <a:latin typeface="Arial Narrow" pitchFamily="34" charset="0"/>
              </a:rPr>
              <a:t>basureros</a:t>
            </a:r>
            <a:r>
              <a:rPr lang="es-MX" sz="2800" dirty="0">
                <a:latin typeface="Arial Narrow" pitchFamily="34" charset="0"/>
              </a:rPr>
              <a:t> </a:t>
            </a:r>
            <a:r>
              <a:rPr lang="es-MX" sz="2800" dirty="0" smtClean="0">
                <a:latin typeface="Arial Narrow" pitchFamily="34" charset="0"/>
              </a:rPr>
              <a:t>o el drenaje, y </a:t>
            </a:r>
            <a:r>
              <a:rPr lang="es-MX" sz="2800" dirty="0">
                <a:latin typeface="Arial Narrow" pitchFamily="34" charset="0"/>
              </a:rPr>
              <a:t>disminuir los riesgos </a:t>
            </a:r>
            <a:r>
              <a:rPr lang="es-MX" sz="2800" dirty="0" smtClean="0">
                <a:latin typeface="Arial Narrow" pitchFamily="34" charset="0"/>
              </a:rPr>
              <a:t>sanitarios y ambientales, haciendo un frente común en contra de la ilegalidad.</a:t>
            </a:r>
            <a:endParaRPr lang="es-MX" sz="2800" dirty="0"/>
          </a:p>
          <a:p>
            <a:endParaRPr lang="es-MX" sz="1800" dirty="0"/>
          </a:p>
        </p:txBody>
      </p:sp>
      <p:pic>
        <p:nvPicPr>
          <p:cNvPr id="5122" name="Picture 2" descr="Z:\JAVY\ONCOLOGICAS\escusado med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59" y="4221088"/>
            <a:ext cx="2734398" cy="206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Señal de prohibido"/>
          <p:cNvSpPr/>
          <p:nvPr/>
        </p:nvSpPr>
        <p:spPr>
          <a:xfrm>
            <a:off x="2928959" y="4294054"/>
            <a:ext cx="2683398" cy="1997845"/>
          </a:xfrm>
          <a:prstGeom prst="noSmoking">
            <a:avLst>
              <a:gd name="adj" fmla="val 446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41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>
        <p:wipe/>
      </p:transition>
    </mc:Choice>
    <mc:Fallback xmlns="">
      <p:transition advClick="0" advTm="6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23317"/>
            <a:ext cx="8229600" cy="4669979"/>
          </a:xfrm>
        </p:spPr>
        <p:txBody>
          <a:bodyPr/>
          <a:lstStyle/>
          <a:p>
            <a:pPr marL="0" indent="0" algn="ctr">
              <a:buNone/>
            </a:pPr>
            <a:r>
              <a:rPr lang="es-MX" sz="1800" b="1" dirty="0" smtClean="0"/>
              <a:t>DATOS DE  ENCUESTAS A USUARIOS </a:t>
            </a:r>
          </a:p>
          <a:p>
            <a:pPr marL="0" indent="0" algn="ctr">
              <a:buNone/>
            </a:pPr>
            <a:r>
              <a:rPr lang="es-MX" sz="1800" b="1" dirty="0" smtClean="0"/>
              <a:t>DEL HOSPITAL REGIONAL DE ALTA ESPECIALIDA DE IXTAPALUCA</a:t>
            </a:r>
          </a:p>
          <a:p>
            <a:endParaRPr lang="es-MX" b="1" dirty="0"/>
          </a:p>
          <a:p>
            <a:pPr marL="0" indent="0">
              <a:buNone/>
            </a:pPr>
            <a:r>
              <a:rPr lang="es-MX" dirty="0"/>
              <a:t/>
            </a:r>
            <a:br>
              <a:rPr lang="es-MX" dirty="0"/>
            </a:b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2562-2959-446A-AA75-62A2F2385B39}" type="slidenum">
              <a:rPr lang="es-MX" smtClean="0"/>
              <a:pPr/>
              <a:t>13</a:t>
            </a:fld>
            <a:endParaRPr lang="es-MX" dirty="0"/>
          </a:p>
        </p:txBody>
      </p:sp>
      <p:graphicFrame>
        <p:nvGraphicFramePr>
          <p:cNvPr id="7" name="9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4370768"/>
              </p:ext>
            </p:extLst>
          </p:nvPr>
        </p:nvGraphicFramePr>
        <p:xfrm>
          <a:off x="4860032" y="2204864"/>
          <a:ext cx="3240360" cy="1785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1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1522969"/>
              </p:ext>
            </p:extLst>
          </p:nvPr>
        </p:nvGraphicFramePr>
        <p:xfrm>
          <a:off x="4860032" y="4077073"/>
          <a:ext cx="3744416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9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1189532"/>
              </p:ext>
            </p:extLst>
          </p:nvPr>
        </p:nvGraphicFramePr>
        <p:xfrm>
          <a:off x="5148064" y="2204864"/>
          <a:ext cx="3192016" cy="1857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1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2586468"/>
              </p:ext>
            </p:extLst>
          </p:nvPr>
        </p:nvGraphicFramePr>
        <p:xfrm>
          <a:off x="755576" y="4293096"/>
          <a:ext cx="3240360" cy="1929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4050143"/>
              </p:ext>
            </p:extLst>
          </p:nvPr>
        </p:nvGraphicFramePr>
        <p:xfrm>
          <a:off x="899592" y="2348880"/>
          <a:ext cx="3384376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6352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14:vortex dir="r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1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1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 tmFilter="0, 0; .2, .5; .8, .5; 1, 0"/>
                                        <p:tgtEl>
                                          <p:spTgt spid="1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000" autoRev="1" fill="hold"/>
                                        <p:tgtEl>
                                          <p:spTgt spid="1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 tmFilter="0, 0; .2, .5; .8, .5; 1, 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000" autoRev="1" fill="hold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 tmFilter="0, 0; .2, .5; .8, .5; 1, 0"/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000" autoRev="1" fill="hold"/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 tmFilter="0, 0; .2, .5; .8, .5; 1, 0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000" autoRev="1" fill="hold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 tmFilter="0, 0; .2, .5; .8, .5; 1, 0"/>
                                        <p:tgtEl>
                                          <p:spTgt spid="1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1000" autoRev="1" fill="hold"/>
                                        <p:tgtEl>
                                          <p:spTgt spid="1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 tmFilter="0, 0; .2, .5; .8, .5; 1, 0"/>
                                        <p:tgtEl>
                                          <p:spTgt spid="1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1000" autoRev="1" fill="hold"/>
                                        <p:tgtEl>
                                          <p:spTgt spid="1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 tmFilter="0, 0; .2, .5; .8, .5; 1, 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1000" autoRev="1" fill="hold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 tmFilter="0, 0; .2, .5; .8, .5; 1, 0"/>
                                        <p:tgtEl>
                                          <p:spTgt spid="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1000" autoRev="1" fill="hold"/>
                                        <p:tgtEl>
                                          <p:spTgt spid="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 tmFilter="0, 0; .2, .5; .8, .5; 1, 0"/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1000" autoRev="1" fill="hold"/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 tmFilter="0, 0; .2, .5; .8, .5; 1, 0"/>
                                        <p:tgtEl>
                                          <p:spTgt spid="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1000" autoRev="1" fill="hold"/>
                                        <p:tgtEl>
                                          <p:spTgt spid="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 tmFilter="0, 0; .2, .5; .8, .5; 1, 0"/>
                                        <p:tgtEl>
                                          <p:spTgt spid="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1000" autoRev="1" fill="hold"/>
                                        <p:tgtEl>
                                          <p:spTgt spid="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Chart bld="category"/>
        </p:bldSub>
      </p:bldGraphic>
      <p:bldGraphic spid="10" grpId="0">
        <p:bldSub>
          <a:bldChart bld="category"/>
        </p:bldSub>
      </p:bldGraphic>
      <p:bldGraphic spid="11" grpId="0">
        <p:bldSub>
          <a:bldChart bld="category"/>
        </p:bldSub>
      </p:bldGraphic>
      <p:bldGraphic spid="12" grpId="0">
        <p:bldSub>
          <a:bldChart bld="category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1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3725906"/>
              </p:ext>
            </p:extLst>
          </p:nvPr>
        </p:nvGraphicFramePr>
        <p:xfrm>
          <a:off x="539552" y="1556792"/>
          <a:ext cx="3744416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2374715"/>
              </p:ext>
            </p:extLst>
          </p:nvPr>
        </p:nvGraphicFramePr>
        <p:xfrm>
          <a:off x="395536" y="3861048"/>
          <a:ext cx="4248472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7818308"/>
              </p:ext>
            </p:extLst>
          </p:nvPr>
        </p:nvGraphicFramePr>
        <p:xfrm>
          <a:off x="4644008" y="1628800"/>
          <a:ext cx="3803898" cy="2101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1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1370329"/>
              </p:ext>
            </p:extLst>
          </p:nvPr>
        </p:nvGraphicFramePr>
        <p:xfrm>
          <a:off x="5220072" y="3861048"/>
          <a:ext cx="3168352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0140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6000">
        <p14:gallery dir="l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 tmFilter="0, 0; .2, .5; .8, .5; 1, 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000" autoRev="1" fill="hold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 tmFilter="0, 0; .2, .5; .8, .5; 1, 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000" autoRev="1" fill="hold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 tmFilter="0, 0; .2, .5; .8, .5; 1, 0"/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1000" autoRev="1" fill="hold"/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 tmFilter="0, 0; .2, .5; .8, .5; 1, 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1000" autoRev="1" fill="hold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 tmFilter="0, 0; .2, .5; .8, .5; 1, 0"/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000" autoRev="1" fill="hold"/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 tmFilter="0, 0; .2, .5; .8, .5; 1, 0"/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1000" autoRev="1" fill="hold"/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 tmFilter="0, 0; .2, .5; .8, .5; 1, 0"/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1000" autoRev="1" fill="hold"/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 tmFilter="0, 0; .2, .5; .8, .5; 1, 0"/>
                                        <p:tgtEl>
                                          <p:spTgt spid="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1000" autoRev="1" fill="hold"/>
                                        <p:tgtEl>
                                          <p:spTgt spid="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 tmFilter="0, 0; .2, .5; .8, .5; 1, 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1000" autoRev="1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 tmFilter="0, 0; .2, .5; .8, .5; 1, 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1000" autoRev="1" fill="hold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 tmFilter="0, 0; .2, .5; .8, .5; 1, 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1000" autoRev="1" fill="hold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/>
        </p:bldSub>
      </p:bldGraphic>
      <p:bldGraphic spid="8" grpId="0">
        <p:bldSub>
          <a:bldChart bld="category"/>
        </p:bldSub>
      </p:bldGraphic>
      <p:bldGraphic spid="9" grpId="0">
        <p:bldSub>
          <a:bldChart bld="category"/>
        </p:bldSub>
      </p:bldGraphic>
      <p:bldGraphic spid="6" grpId="0">
        <p:bldSub>
          <a:bldChart bld="category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166936" y="1628800"/>
            <a:ext cx="7581528" cy="648072"/>
          </a:xfrm>
        </p:spPr>
        <p:txBody>
          <a:bodyPr/>
          <a:lstStyle/>
          <a:p>
            <a:pPr marL="0" lvl="0" indent="0" algn="just">
              <a:buNone/>
            </a:pPr>
            <a:r>
              <a:rPr lang="es-MX" sz="2400" dirty="0" smtClean="0"/>
              <a:t>Revisar </a:t>
            </a:r>
            <a:r>
              <a:rPr lang="es-MX" sz="2400" dirty="0"/>
              <a:t>la fecha de caducidad de </a:t>
            </a:r>
            <a:r>
              <a:rPr lang="es-MX" sz="2400" dirty="0" smtClean="0"/>
              <a:t>los medicamentos.</a:t>
            </a:r>
            <a:endParaRPr lang="es-MX" sz="2400" dirty="0"/>
          </a:p>
          <a:p>
            <a:pPr algn="just"/>
            <a:endParaRPr lang="es-MX" sz="2400" dirty="0"/>
          </a:p>
        </p:txBody>
      </p:sp>
      <p:sp>
        <p:nvSpPr>
          <p:cNvPr id="4" name="1 Marcador de contenido"/>
          <p:cNvSpPr txBox="1">
            <a:spLocks/>
          </p:cNvSpPr>
          <p:nvPr/>
        </p:nvSpPr>
        <p:spPr>
          <a:xfrm>
            <a:off x="1166936" y="2636912"/>
            <a:ext cx="7869560" cy="8640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es-MX" sz="2400" dirty="0" smtClean="0"/>
              <a:t>Identificar </a:t>
            </a:r>
            <a:r>
              <a:rPr lang="es-MX" sz="2400" dirty="0"/>
              <a:t>aquellos medicamentos </a:t>
            </a:r>
            <a:endParaRPr lang="es-MX" sz="2400" dirty="0" smtClean="0"/>
          </a:p>
          <a:p>
            <a:pPr marL="0" lvl="0" indent="0" algn="just">
              <a:buNone/>
            </a:pPr>
            <a:r>
              <a:rPr lang="es-MX" sz="2400" dirty="0" smtClean="0"/>
              <a:t>que tengan </a:t>
            </a:r>
            <a:r>
              <a:rPr lang="es-MX" sz="2400" dirty="0"/>
              <a:t>la </a:t>
            </a:r>
            <a:r>
              <a:rPr lang="es-MX" sz="2400" dirty="0" smtClean="0"/>
              <a:t>fecha vencida.</a:t>
            </a:r>
          </a:p>
          <a:p>
            <a:pPr algn="just"/>
            <a:endParaRPr lang="es-MX" sz="2400" dirty="0"/>
          </a:p>
        </p:txBody>
      </p:sp>
      <p:sp>
        <p:nvSpPr>
          <p:cNvPr id="5" name="1 Marcador de contenido"/>
          <p:cNvSpPr txBox="1">
            <a:spLocks/>
          </p:cNvSpPr>
          <p:nvPr/>
        </p:nvSpPr>
        <p:spPr>
          <a:xfrm>
            <a:off x="1166936" y="3861048"/>
            <a:ext cx="7581528" cy="6480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2400" dirty="0" smtClean="0"/>
              <a:t>Separarlos </a:t>
            </a:r>
            <a:r>
              <a:rPr lang="es-MX" sz="2400" dirty="0"/>
              <a:t>para evitar su </a:t>
            </a:r>
            <a:r>
              <a:rPr lang="es-MX" sz="2400" dirty="0" smtClean="0"/>
              <a:t>consumo.</a:t>
            </a:r>
          </a:p>
          <a:p>
            <a:pPr algn="just"/>
            <a:endParaRPr lang="es-MX" sz="2400" dirty="0"/>
          </a:p>
        </p:txBody>
      </p:sp>
      <p:sp>
        <p:nvSpPr>
          <p:cNvPr id="6" name="1 Marcador de contenido"/>
          <p:cNvSpPr txBox="1">
            <a:spLocks/>
          </p:cNvSpPr>
          <p:nvPr/>
        </p:nvSpPr>
        <p:spPr>
          <a:xfrm>
            <a:off x="1166936" y="5013176"/>
            <a:ext cx="7581528" cy="6480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es-MX" sz="2400" dirty="0" smtClean="0"/>
              <a:t>Depositarlos</a:t>
            </a:r>
            <a:r>
              <a:rPr lang="es-MX" sz="2400" dirty="0"/>
              <a:t> </a:t>
            </a:r>
            <a:r>
              <a:rPr lang="es-MX" sz="2400" dirty="0" smtClean="0"/>
              <a:t>en los contenedores autorizados, ubicados en las farmacias y próximamente en el Hospital Regional de Alta Especialidad de Ixtapaluca.</a:t>
            </a:r>
            <a:endParaRPr lang="es-MX" sz="2400" dirty="0"/>
          </a:p>
          <a:p>
            <a:pPr algn="just"/>
            <a:endParaRPr lang="es-MX" sz="2400" dirty="0"/>
          </a:p>
        </p:txBody>
      </p:sp>
      <p:sp>
        <p:nvSpPr>
          <p:cNvPr id="3" name="2 Rectángulo"/>
          <p:cNvSpPr/>
          <p:nvPr/>
        </p:nvSpPr>
        <p:spPr>
          <a:xfrm>
            <a:off x="395536" y="1556792"/>
            <a:ext cx="675185" cy="70788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s-MX" sz="4000" b="1" dirty="0" smtClean="0">
                <a:solidFill>
                  <a:srgbClr val="FFFFFF"/>
                </a:solidFill>
              </a:rPr>
              <a:t> 1 </a:t>
            </a:r>
            <a:endParaRPr lang="es-MX" sz="4000" dirty="0">
              <a:solidFill>
                <a:srgbClr val="FFFFFF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95536" y="2636912"/>
            <a:ext cx="675185" cy="70788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s-MX" sz="4000" b="1" dirty="0" smtClean="0">
                <a:solidFill>
                  <a:srgbClr val="FFFFFF"/>
                </a:solidFill>
              </a:rPr>
              <a:t> 2 </a:t>
            </a:r>
            <a:endParaRPr lang="es-MX" sz="4000" dirty="0">
              <a:solidFill>
                <a:srgbClr val="FFFFFF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95536" y="3729226"/>
            <a:ext cx="675185" cy="70788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s-MX" sz="4000" b="1" dirty="0" smtClean="0">
                <a:solidFill>
                  <a:srgbClr val="FFFFFF"/>
                </a:solidFill>
              </a:rPr>
              <a:t> 3 </a:t>
            </a:r>
            <a:endParaRPr lang="es-MX" sz="4000" dirty="0">
              <a:solidFill>
                <a:srgbClr val="FFFFFF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40431" y="4881354"/>
            <a:ext cx="675185" cy="70788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s-MX" sz="4000" b="1" dirty="0" smtClean="0">
                <a:solidFill>
                  <a:srgbClr val="FFFFFF"/>
                </a:solidFill>
              </a:rPr>
              <a:t> 4 </a:t>
            </a:r>
            <a:endParaRPr lang="es-MX" sz="4000" dirty="0">
              <a:solidFill>
                <a:srgbClr val="FFFFFF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149916"/>
            <a:ext cx="2304256" cy="2863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589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>
        <p14:prism isContent="1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JAVY\ONCOLOGICAS\cuidemos al mund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425" y="3212976"/>
            <a:ext cx="2964575" cy="279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4176464"/>
          </a:xfrm>
        </p:spPr>
        <p:txBody>
          <a:bodyPr/>
          <a:lstStyle/>
          <a:p>
            <a:pPr marL="0" indent="0" algn="ctr">
              <a:buNone/>
            </a:pPr>
            <a:r>
              <a:rPr lang="es-MX" sz="3000" b="1" dirty="0" smtClean="0"/>
              <a:t>BENEFICIOS</a:t>
            </a:r>
          </a:p>
          <a:p>
            <a:pPr marL="0" indent="0" algn="just">
              <a:buNone/>
            </a:pPr>
            <a:endParaRPr lang="es-MX" sz="1800" b="1" dirty="0" smtClean="0">
              <a:latin typeface="Arial Narrow" pitchFamily="34" charset="0"/>
            </a:endParaRPr>
          </a:p>
          <a:p>
            <a:pPr algn="just">
              <a:buBlip>
                <a:blip r:embed="rId3"/>
              </a:buBlip>
            </a:pPr>
            <a:r>
              <a:rPr lang="es-MX" sz="2400" dirty="0" smtClean="0">
                <a:latin typeface="Arial Narrow" pitchFamily="34" charset="0"/>
              </a:rPr>
              <a:t>Enseño a mi familia el cuidado de los medicamentos caducos. </a:t>
            </a:r>
          </a:p>
          <a:p>
            <a:pPr marL="0" indent="0" algn="just">
              <a:buNone/>
            </a:pPr>
            <a:endParaRPr lang="es-MX" sz="1200" dirty="0" smtClean="0">
              <a:latin typeface="Arial Narrow" pitchFamily="34" charset="0"/>
            </a:endParaRPr>
          </a:p>
          <a:p>
            <a:pPr algn="just">
              <a:buBlip>
                <a:blip r:embed="rId3"/>
              </a:buBlip>
            </a:pPr>
            <a:r>
              <a:rPr lang="es-MX" sz="2400" dirty="0" smtClean="0">
                <a:latin typeface="Arial Narrow" pitchFamily="34" charset="0"/>
              </a:rPr>
              <a:t>Que al depositarlos en el lugar indicado </a:t>
            </a:r>
            <a:r>
              <a:rPr lang="es-MX" sz="2400" b="1" dirty="0" smtClean="0">
                <a:latin typeface="Arial Narrow" pitchFamily="34" charset="0"/>
              </a:rPr>
              <a:t>ayudamos de manera activa y voluntaria </a:t>
            </a:r>
            <a:r>
              <a:rPr lang="es-MX" sz="2400" dirty="0" smtClean="0">
                <a:latin typeface="Arial Narrow" pitchFamily="34" charset="0"/>
              </a:rPr>
              <a:t>a cuidar la naturaleza. </a:t>
            </a:r>
          </a:p>
          <a:p>
            <a:pPr marL="0" indent="0" algn="just">
              <a:buNone/>
            </a:pPr>
            <a:endParaRPr lang="es-MX" sz="1400" dirty="0">
              <a:latin typeface="Arial Narrow" pitchFamily="34" charset="0"/>
            </a:endParaRPr>
          </a:p>
          <a:p>
            <a:pPr algn="just">
              <a:buBlip>
                <a:blip r:embed="rId3"/>
              </a:buBlip>
            </a:pPr>
            <a:r>
              <a:rPr lang="es-MX" sz="2400" dirty="0" smtClean="0">
                <a:latin typeface="Arial Narrow" pitchFamily="34" charset="0"/>
              </a:rPr>
              <a:t>Que todos juntos mejoramos la salud, </a:t>
            </a:r>
          </a:p>
          <a:p>
            <a:pPr algn="just">
              <a:buBlip>
                <a:blip r:embed="rId3"/>
              </a:buBlip>
            </a:pPr>
            <a:r>
              <a:rPr lang="es-MX" sz="2400" dirty="0" smtClean="0">
                <a:latin typeface="Arial Narrow" pitchFamily="34" charset="0"/>
              </a:rPr>
              <a:t>el entorno social, económico y ambiental.</a:t>
            </a:r>
          </a:p>
          <a:p>
            <a:pPr algn="just">
              <a:buBlip>
                <a:blip r:embed="rId3"/>
              </a:buBlip>
            </a:pPr>
            <a:endParaRPr lang="es-MX" sz="2400" dirty="0" smtClean="0">
              <a:latin typeface="Arial Narrow" pitchFamily="34" charset="0"/>
            </a:endParaRPr>
          </a:p>
          <a:p>
            <a:pPr marL="0" indent="0">
              <a:buNone/>
            </a:pPr>
            <a:r>
              <a:rPr lang="es-MX" sz="1400" dirty="0">
                <a:latin typeface="Arial Narrow" pitchFamily="34" charset="0"/>
              </a:rPr>
              <a:t> </a:t>
            </a:r>
            <a:r>
              <a:rPr lang="es-MX" sz="1400" dirty="0" smtClean="0">
                <a:latin typeface="Arial Narrow" pitchFamily="34" charset="0"/>
              </a:rPr>
              <a:t>                  </a:t>
            </a:r>
            <a:r>
              <a:rPr lang="es-MX" sz="2000" dirty="0" smtClean="0">
                <a:latin typeface="Arial Narrow" pitchFamily="34" charset="0"/>
              </a:rPr>
              <a:t>¡</a:t>
            </a:r>
            <a:r>
              <a:rPr lang="es-MX" sz="2400" b="1" dirty="0" smtClean="0">
                <a:latin typeface="Arial Narrow" pitchFamily="34" charset="0"/>
              </a:rPr>
              <a:t>SOMOS SOCIALMENTE RESPONSABLES</a:t>
            </a:r>
            <a:r>
              <a:rPr lang="es-MX" sz="2000" dirty="0" smtClean="0">
                <a:latin typeface="Arial Narrow" pitchFamily="34" charset="0"/>
              </a:rPr>
              <a:t>!</a:t>
            </a:r>
            <a:endParaRPr lang="es-MX" sz="1800" b="1" dirty="0"/>
          </a:p>
        </p:txBody>
      </p:sp>
    </p:spTree>
    <p:extLst>
      <p:ext uri="{BB962C8B-B14F-4D97-AF65-F5344CB8AC3E}">
        <p14:creationId xmlns:p14="http://schemas.microsoft.com/office/powerpoint/2010/main" val="1555297332"/>
      </p:ext>
    </p:extLst>
  </p:cSld>
  <p:clrMapOvr>
    <a:masterClrMapping/>
  </p:clrMapOvr>
  <p:transition spd="slow" advClick="0" advTm="6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-3361" y="1412777"/>
            <a:ext cx="9144000" cy="648072"/>
          </a:xfrm>
          <a:prstGeom prst="rect">
            <a:avLst/>
          </a:prstGeom>
          <a:solidFill>
            <a:srgbClr val="000000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 b="1" cap="smal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411760" y="537495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b="1" dirty="0" smtClean="0"/>
              <a:t>“HRAEI responsable </a:t>
            </a:r>
            <a:r>
              <a:rPr lang="es-MX" b="1" dirty="0"/>
              <a:t>y </a:t>
            </a:r>
            <a:r>
              <a:rPr lang="es-MX" b="1" dirty="0" smtClean="0"/>
              <a:t>comprometido con </a:t>
            </a:r>
            <a:r>
              <a:rPr lang="es-MX" b="1" dirty="0"/>
              <a:t>la salud y el medio </a:t>
            </a:r>
            <a:r>
              <a:rPr lang="es-MX" b="1" dirty="0" smtClean="0"/>
              <a:t>ambiente </a:t>
            </a:r>
            <a:r>
              <a:rPr lang="es-MX" b="1" dirty="0"/>
              <a:t>“</a:t>
            </a:r>
          </a:p>
        </p:txBody>
      </p:sp>
      <p:pic>
        <p:nvPicPr>
          <p:cNvPr id="7172" name="Picture 4" descr="http://3.bp.blogspot.com/-MFKKm9uUiEs/Vk65Dq5I2WI/AAAAAAAADaw/5UM6M-kT5xk/s1600-r/mundo_mano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604" y="3188666"/>
            <a:ext cx="3060311" cy="250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31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">
        <p14:prism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 txBox="1">
            <a:spLocks/>
          </p:cNvSpPr>
          <p:nvPr/>
        </p:nvSpPr>
        <p:spPr>
          <a:xfrm>
            <a:off x="611560" y="1628800"/>
            <a:ext cx="7848872" cy="302433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es-MX"/>
            </a:defPPr>
            <a:lvl1pPr indent="0" algn="just">
              <a:spcBef>
                <a:spcPct val="20000"/>
              </a:spcBef>
              <a:buFont typeface="Arial" panose="020B0604020202020204" pitchFamily="34" charset="0"/>
              <a:buNone/>
              <a:defRPr sz="2200" b="1"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endParaRPr lang="es-MX" dirty="0"/>
          </a:p>
          <a:p>
            <a:endParaRPr lang="es-MX" dirty="0"/>
          </a:p>
          <a:p>
            <a:r>
              <a:rPr lang="es-MX" dirty="0"/>
              <a:t>NUESTRA CONSTITUCIÓN DICE QUE TODA PERSONA TIENE DERECHO A UN MEDIO AMBIENTE ADECUADO PARA SU DESARROLLO Y BIENESTAR.</a:t>
            </a:r>
          </a:p>
        </p:txBody>
      </p:sp>
      <p:pic>
        <p:nvPicPr>
          <p:cNvPr id="4" name="Picture 5" descr="http://2.bp.blogspot.com/-5OhjUxGaSgA/VXTVdg-jRZI/AAAAAAAAAA8/LGu9c-xiF8A/s1600/medio%2Bambiente%2B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8" y="4005064"/>
            <a:ext cx="88215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24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10000">
        <p14:honeycomb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 txBox="1">
            <a:spLocks/>
          </p:cNvSpPr>
          <p:nvPr/>
        </p:nvSpPr>
        <p:spPr>
          <a:xfrm>
            <a:off x="683568" y="1700808"/>
            <a:ext cx="7776864" cy="309634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es-MX"/>
            </a:defPPr>
            <a:lvl1pPr indent="0" algn="just">
              <a:spcBef>
                <a:spcPct val="20000"/>
              </a:spcBef>
              <a:buFont typeface="Arial" panose="020B0604020202020204" pitchFamily="34" charset="0"/>
              <a:buNone/>
              <a:defRPr sz="2200" b="1"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/>
            <a:r>
              <a:rPr lang="es-MX" dirty="0"/>
              <a:t>¿QUÉ SON LOS MEDICAMENTOS CADUCOS?</a:t>
            </a:r>
          </a:p>
          <a:p>
            <a:endParaRPr lang="es-MX" dirty="0"/>
          </a:p>
          <a:p>
            <a:r>
              <a:rPr lang="es-MX" dirty="0"/>
              <a:t>Es el medicamento que deja </a:t>
            </a:r>
            <a:endParaRPr lang="es-MX" dirty="0" smtClean="0"/>
          </a:p>
          <a:p>
            <a:r>
              <a:rPr lang="es-MX" dirty="0" smtClean="0"/>
              <a:t>de </a:t>
            </a:r>
            <a:r>
              <a:rPr lang="es-MX" dirty="0"/>
              <a:t>ser </a:t>
            </a:r>
            <a:r>
              <a:rPr lang="es-MX" u="sng" dirty="0"/>
              <a:t>seguro y </a:t>
            </a:r>
            <a:r>
              <a:rPr lang="es-MX" u="sng" dirty="0" smtClean="0"/>
              <a:t>eficaz</a:t>
            </a:r>
            <a:r>
              <a:rPr lang="es-MX" dirty="0" smtClean="0"/>
              <a:t>, </a:t>
            </a:r>
          </a:p>
          <a:p>
            <a:r>
              <a:rPr lang="es-MX" dirty="0" smtClean="0"/>
              <a:t>que puede ser un riesgo</a:t>
            </a:r>
          </a:p>
          <a:p>
            <a:r>
              <a:rPr lang="es-MX" dirty="0" smtClean="0"/>
              <a:t> para la salud, porque </a:t>
            </a:r>
          </a:p>
          <a:p>
            <a:r>
              <a:rPr lang="es-MX" dirty="0" smtClean="0"/>
              <a:t>llegó </a:t>
            </a:r>
            <a:r>
              <a:rPr lang="es-MX" dirty="0"/>
              <a:t>a su fecha límite.</a:t>
            </a:r>
          </a:p>
          <a:p>
            <a:endParaRPr lang="es-MX" dirty="0"/>
          </a:p>
        </p:txBody>
      </p:sp>
      <p:sp>
        <p:nvSpPr>
          <p:cNvPr id="2" name="1 Rectángulo"/>
          <p:cNvSpPr/>
          <p:nvPr/>
        </p:nvSpPr>
        <p:spPr>
          <a:xfrm>
            <a:off x="6012160" y="6336350"/>
            <a:ext cx="1800200" cy="1418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10734"/>
            <a:ext cx="2133600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 descr="Z:\JAVY\ONCOLOGICAS\depositphotos_13982864-Cartoon-Man-Taking-Vitami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509120"/>
            <a:ext cx="2259355" cy="196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40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7000">
        <p14:warp dir="in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 txBox="1">
            <a:spLocks/>
          </p:cNvSpPr>
          <p:nvPr/>
        </p:nvSpPr>
        <p:spPr>
          <a:xfrm>
            <a:off x="683568" y="1484784"/>
            <a:ext cx="7776864" cy="648072"/>
          </a:xfrm>
          <a:prstGeom prst="rect">
            <a:avLst/>
          </a:prstGeom>
          <a:noFill/>
        </p:spPr>
        <p:txBody>
          <a:bodyPr/>
          <a:lstStyle>
            <a:defPPr>
              <a:defRPr lang="es-MX"/>
            </a:defPPr>
            <a:lvl1pPr indent="0" algn="just">
              <a:spcBef>
                <a:spcPct val="20000"/>
              </a:spcBef>
              <a:buFont typeface="Arial" panose="020B0604020202020204" pitchFamily="34" charset="0"/>
              <a:buNone/>
              <a:defRPr sz="2200" b="1"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s-MX" dirty="0"/>
              <a:t>¿QUÉ ES LA FECHA DE VENCIMIENTO O CADUCIDAD?</a:t>
            </a:r>
          </a:p>
          <a:p>
            <a:endParaRPr lang="es-MX" dirty="0"/>
          </a:p>
          <a:p>
            <a:pPr marL="342900" indent="-342900">
              <a:buBlip>
                <a:blip r:embed="rId3"/>
              </a:buBlip>
            </a:pPr>
            <a:r>
              <a:rPr lang="es-MX" b="0" dirty="0" smtClean="0"/>
              <a:t>Es una medida sanitaria que garantiza la calidad del medicamento.</a:t>
            </a:r>
          </a:p>
          <a:p>
            <a:endParaRPr lang="es-MX" b="0" dirty="0" smtClean="0"/>
          </a:p>
          <a:p>
            <a:pPr marL="342900" indent="-342900">
              <a:buBlip>
                <a:blip r:embed="rId3"/>
              </a:buBlip>
            </a:pPr>
            <a:r>
              <a:rPr lang="es-MX" b="0" dirty="0" smtClean="0"/>
              <a:t>Es </a:t>
            </a:r>
            <a:r>
              <a:rPr lang="es-MX" b="0" dirty="0"/>
              <a:t>la fecha </a:t>
            </a:r>
            <a:r>
              <a:rPr lang="es-MX" b="0" dirty="0" smtClean="0"/>
              <a:t>límite en </a:t>
            </a:r>
            <a:r>
              <a:rPr lang="es-MX" b="0" dirty="0"/>
              <a:t>que el medicamento </a:t>
            </a:r>
            <a:r>
              <a:rPr lang="es-MX" b="0" dirty="0" smtClean="0"/>
              <a:t>puede ser usado. </a:t>
            </a:r>
          </a:p>
          <a:p>
            <a:endParaRPr lang="es-MX" b="0" dirty="0" smtClean="0"/>
          </a:p>
          <a:p>
            <a:pPr marL="342900" indent="-342900">
              <a:buBlip>
                <a:blip r:embed="rId3"/>
              </a:buBlip>
            </a:pPr>
            <a:r>
              <a:rPr lang="es-MX" b="0" dirty="0" smtClean="0"/>
              <a:t>La </a:t>
            </a:r>
            <a:r>
              <a:rPr lang="es-MX" b="0" dirty="0"/>
              <a:t>fecha de caducidad generalmente aparece en la etiqueta del recipiente de los medicamentos.</a:t>
            </a:r>
          </a:p>
          <a:p>
            <a:r>
              <a:rPr lang="es-MX" b="0" dirty="0"/>
              <a:t> </a:t>
            </a:r>
          </a:p>
          <a:p>
            <a:endParaRPr lang="es-MX" dirty="0"/>
          </a:p>
        </p:txBody>
      </p:sp>
      <p:pic>
        <p:nvPicPr>
          <p:cNvPr id="3" name="Picture 3" descr="Z:\JAVY\ONCOLOGICAS\vencidogrt0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013176"/>
            <a:ext cx="2338613" cy="1345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1413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14:shred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 txBox="1">
            <a:spLocks/>
          </p:cNvSpPr>
          <p:nvPr/>
        </p:nvSpPr>
        <p:spPr>
          <a:xfrm>
            <a:off x="251520" y="1412776"/>
            <a:ext cx="8640960" cy="403244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¿CÓMO SE RECONOCEN LOS MEDICAMENTOS EN MAL ESTADO?</a:t>
            </a:r>
          </a:p>
          <a:p>
            <a:pPr marL="1797050" indent="531813" algn="just">
              <a:buBlip>
                <a:blip r:embed="rId2"/>
              </a:buBlip>
            </a:pPr>
            <a:endParaRPr lang="es-MX" sz="2400" i="1" dirty="0" smtClean="0">
              <a:latin typeface="Arial" pitchFamily="34" charset="0"/>
              <a:cs typeface="Arial" pitchFamily="34" charset="0"/>
            </a:endParaRPr>
          </a:p>
          <a:p>
            <a:pPr marL="1797050" indent="531813" algn="just">
              <a:buBlip>
                <a:blip r:embed="rId2"/>
              </a:buBlip>
            </a:pPr>
            <a:r>
              <a:rPr lang="es-MX" sz="2400" i="1" dirty="0" smtClean="0">
                <a:latin typeface="Arial" pitchFamily="34" charset="0"/>
                <a:cs typeface="Arial" pitchFamily="34" charset="0"/>
              </a:rPr>
              <a:t>Por cambios en el color</a:t>
            </a:r>
          </a:p>
          <a:p>
            <a:pPr marL="1797050" indent="531813" algn="just">
              <a:buBlip>
                <a:blip r:embed="rId2"/>
              </a:buBlip>
            </a:pPr>
            <a:r>
              <a:rPr lang="es-MX" sz="2400" i="1" dirty="0" smtClean="0">
                <a:latin typeface="Arial" pitchFamily="34" charset="0"/>
                <a:cs typeface="Arial" pitchFamily="34" charset="0"/>
              </a:rPr>
              <a:t>Por cambios en el olor</a:t>
            </a:r>
          </a:p>
          <a:p>
            <a:pPr marL="1797050" indent="531813" algn="just">
              <a:buBlip>
                <a:blip r:embed="rId2"/>
              </a:buBlip>
            </a:pPr>
            <a:r>
              <a:rPr lang="es-MX" sz="2400" i="1" dirty="0" smtClean="0">
                <a:latin typeface="Arial" pitchFamily="34" charset="0"/>
                <a:cs typeface="Arial" pitchFamily="34" charset="0"/>
              </a:rPr>
              <a:t>Resecamiento (partidos)</a:t>
            </a:r>
          </a:p>
          <a:p>
            <a:pPr marL="1797050" indent="531813" algn="just">
              <a:buBlip>
                <a:blip r:embed="rId2"/>
              </a:buBlip>
            </a:pPr>
            <a:r>
              <a:rPr lang="es-MX" sz="2400" i="1" dirty="0" smtClean="0">
                <a:latin typeface="Arial" pitchFamily="34" charset="0"/>
                <a:cs typeface="Arial" pitchFamily="34" charset="0"/>
              </a:rPr>
              <a:t>Humedecidos</a:t>
            </a:r>
          </a:p>
          <a:p>
            <a:pPr marL="1797050" indent="531813" algn="just">
              <a:buBlip>
                <a:blip r:embed="rId2"/>
              </a:buBlip>
            </a:pPr>
            <a:r>
              <a:rPr lang="es-MX" sz="2400" i="1" dirty="0" smtClean="0">
                <a:latin typeface="Arial" pitchFamily="34" charset="0"/>
                <a:cs typeface="Arial" pitchFamily="34" charset="0"/>
              </a:rPr>
              <a:t>Cristalizados</a:t>
            </a:r>
          </a:p>
          <a:p>
            <a:pPr marL="1797050" indent="531813" algn="just">
              <a:buBlip>
                <a:blip r:embed="rId2"/>
              </a:buBlip>
            </a:pPr>
            <a:r>
              <a:rPr lang="es-MX" sz="2400" i="1" dirty="0" smtClean="0">
                <a:latin typeface="Arial" pitchFamily="34" charset="0"/>
                <a:cs typeface="Arial" pitchFamily="34" charset="0"/>
              </a:rPr>
              <a:t>Cuando el medicamento se asentó</a:t>
            </a:r>
          </a:p>
          <a:p>
            <a:pPr marL="0" indent="0" algn="just">
              <a:buNone/>
            </a:pPr>
            <a:r>
              <a:rPr lang="es-MX" sz="22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just">
              <a:buNone/>
            </a:pPr>
            <a:endParaRPr lang="es-MX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Z:\JAVY\ONCOLOGICAS\mal estado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60" y="4941167"/>
            <a:ext cx="2520280" cy="14705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9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">
        <p14:prism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 txBox="1">
            <a:spLocks/>
          </p:cNvSpPr>
          <p:nvPr/>
        </p:nvSpPr>
        <p:spPr>
          <a:xfrm>
            <a:off x="323528" y="1772816"/>
            <a:ext cx="8496944" cy="28083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PREOCUPACIONES FUNDAMENTALES RESPECTO DE LOS MEDICAMENTOS “VENCIDOS”</a:t>
            </a:r>
          </a:p>
          <a:p>
            <a:pPr marL="0" indent="0" algn="just">
              <a:buNone/>
            </a:pPr>
            <a:endParaRPr lang="es-MX" sz="2200" b="1" dirty="0">
              <a:latin typeface="Arial" pitchFamily="34" charset="0"/>
              <a:cs typeface="Arial" pitchFamily="34" charset="0"/>
            </a:endParaRPr>
          </a:p>
          <a:p>
            <a:pPr algn="just">
              <a:buBlip>
                <a:blip r:embed="rId2"/>
              </a:buBlip>
            </a:pPr>
            <a:r>
              <a:rPr lang="es-MX" sz="2400" i="1" dirty="0" smtClean="0">
                <a:latin typeface="Arial" pitchFamily="34" charset="0"/>
                <a:cs typeface="Arial" pitchFamily="34" charset="0"/>
              </a:rPr>
              <a:t>Pérdida de eficacia</a:t>
            </a:r>
          </a:p>
          <a:p>
            <a:pPr marL="0" indent="0" algn="just">
              <a:buNone/>
            </a:pPr>
            <a:endParaRPr lang="es-MX" sz="2400" i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Blip>
                <a:blip r:embed="rId2"/>
              </a:buBlip>
            </a:pPr>
            <a:r>
              <a:rPr lang="es-MX" sz="2400" i="1" dirty="0" smtClean="0">
                <a:latin typeface="Arial" pitchFamily="34" charset="0"/>
                <a:cs typeface="Arial" pitchFamily="34" charset="0"/>
              </a:rPr>
              <a:t>Incremento en la toxicidad</a:t>
            </a:r>
          </a:p>
          <a:p>
            <a:pPr marL="0" indent="0" algn="just">
              <a:buNone/>
            </a:pPr>
            <a:endParaRPr lang="es-MX" sz="2400" i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Blip>
                <a:blip r:embed="rId2"/>
              </a:buBlip>
            </a:pPr>
            <a:r>
              <a:rPr lang="es-MX" sz="2400" i="1" dirty="0" smtClean="0">
                <a:latin typeface="Arial" pitchFamily="34" charset="0"/>
                <a:cs typeface="Arial" pitchFamily="34" charset="0"/>
              </a:rPr>
              <a:t>Contaminación al medio ambiente por desechar los medicamentos y sus envases en la basura o en el drenaje. </a:t>
            </a:r>
            <a:endParaRPr lang="es-MX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MX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Z:\JAVY\ONCOLOGICAS\pued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349178"/>
            <a:ext cx="3492336" cy="2231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48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6000">
        <p14:prism isContent="1" isInverted="1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7496">
            <a:off x="5701092" y="4917598"/>
            <a:ext cx="2448271" cy="1274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312381" y="1412775"/>
            <a:ext cx="8496944" cy="34047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Frecuentemente se encontrará frases como las siguientes:</a:t>
            </a:r>
          </a:p>
          <a:p>
            <a:pPr marL="0" indent="0" algn="just">
              <a:buNone/>
            </a:pPr>
            <a:endParaRPr lang="es-MX" sz="2400" b="1" dirty="0">
              <a:latin typeface="Arial" pitchFamily="34" charset="0"/>
              <a:cs typeface="Arial" pitchFamily="34" charset="0"/>
            </a:endParaRPr>
          </a:p>
          <a:p>
            <a:pPr algn="just">
              <a:buBlip>
                <a:blip r:embed="rId3"/>
              </a:buBlip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“Deshágase de los medicamentos vencidos”</a:t>
            </a:r>
          </a:p>
          <a:p>
            <a:pPr marL="0" indent="0" algn="just">
              <a:buNone/>
            </a:pPr>
            <a:endParaRPr lang="es-MX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Blip>
                <a:blip r:embed="rId3"/>
              </a:buBlip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“Debe tirar sus medicamentos una vez que ha pasado la fecha de caducidad”</a:t>
            </a:r>
          </a:p>
          <a:p>
            <a:pPr marL="0" indent="0" algn="just">
              <a:buNone/>
            </a:pPr>
            <a:endParaRPr lang="es-MX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Blip>
                <a:blip r:embed="rId3"/>
              </a:buBlip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“Revise los medicamentos por lo menos una vez al año”</a:t>
            </a:r>
          </a:p>
          <a:p>
            <a:pPr algn="just">
              <a:buBlip>
                <a:blip r:embed="rId3"/>
              </a:buBlip>
            </a:pPr>
            <a:endParaRPr lang="es-MX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Z:\JAVY\ONCOLOGICAS\consumase antes de 10 no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869160"/>
            <a:ext cx="1584176" cy="137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tse1.mm.bing.net/th?&amp;id=OIP.M1f6e9365f6f1d92edd4ae847b653cdc7o0&amp;w=171&amp;h=171&amp;c=0&amp;pid=1.9&amp;rs=0&amp;p=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694925"/>
            <a:ext cx="1628775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36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6000">
        <p14:honeycomb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2132856"/>
            <a:ext cx="8928992" cy="936104"/>
          </a:xfrm>
        </p:spPr>
        <p:txBody>
          <a:bodyPr/>
          <a:lstStyle/>
          <a:p>
            <a:pPr marL="0" indent="0" algn="ctr">
              <a:buNone/>
            </a:pPr>
            <a:r>
              <a:rPr lang="es-MX" sz="4000" b="1" dirty="0" smtClean="0"/>
              <a:t>¿QUÉ DEBO HACER?</a:t>
            </a:r>
            <a:endParaRPr lang="es-MX" sz="4000" b="1" dirty="0" smtClean="0">
              <a:latin typeface="Arial Narrow" pitchFamily="34" charset="0"/>
            </a:endParaRPr>
          </a:p>
        </p:txBody>
      </p:sp>
      <p:pic>
        <p:nvPicPr>
          <p:cNvPr id="10242" name="Picture 2" descr="https://persocerramiento.files.wordpress.com/2013/04/fotodesignodepregun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852936"/>
            <a:ext cx="3674314" cy="353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55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>
        <p14:ferris dir="l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2562-2959-446A-AA75-62A2F2385B39}" type="slidenum">
              <a:rPr lang="es-MX" smtClean="0"/>
              <a:pPr/>
              <a:t>9</a:t>
            </a:fld>
            <a:endParaRPr lang="es-MX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539552" y="1124744"/>
            <a:ext cx="8064896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2200" dirty="0"/>
          </a:p>
          <a:p>
            <a:pPr algn="just"/>
            <a:r>
              <a:rPr lang="es-MX" sz="2400" dirty="0" smtClean="0">
                <a:latin typeface="Arial Narrow" pitchFamily="34" charset="0"/>
              </a:rPr>
              <a:t>Participemos juntos con las autoridades sanitarias y ambientales  del  país, haciendo un </a:t>
            </a:r>
            <a:r>
              <a:rPr lang="es-MX" sz="2400" dirty="0">
                <a:latin typeface="Arial Narrow" pitchFamily="34" charset="0"/>
              </a:rPr>
              <a:t>frente </a:t>
            </a:r>
            <a:r>
              <a:rPr lang="es-MX" sz="2400" dirty="0" smtClean="0">
                <a:latin typeface="Arial Narrow" pitchFamily="34" charset="0"/>
              </a:rPr>
              <a:t>común en el manejo final de los medicamentos caducos o en mal estado porque constituyen </a:t>
            </a:r>
            <a:r>
              <a:rPr lang="es-MX" sz="2400" dirty="0">
                <a:latin typeface="Arial Narrow" pitchFamily="34" charset="0"/>
              </a:rPr>
              <a:t>un riesgo </a:t>
            </a:r>
            <a:r>
              <a:rPr lang="es-MX" sz="2400" dirty="0" smtClean="0">
                <a:latin typeface="Arial Narrow" pitchFamily="34" charset="0"/>
              </a:rPr>
              <a:t>a la salud y al planeta, ya </a:t>
            </a:r>
            <a:r>
              <a:rPr lang="es-MX" sz="2400" dirty="0">
                <a:latin typeface="Arial Narrow" pitchFamily="34" charset="0"/>
              </a:rPr>
              <a:t>que </a:t>
            </a:r>
            <a:r>
              <a:rPr lang="es-MX" sz="2400" dirty="0" smtClean="0">
                <a:latin typeface="Arial Narrow" pitchFamily="34" charset="0"/>
              </a:rPr>
              <a:t>son </a:t>
            </a:r>
            <a:r>
              <a:rPr lang="es-MX" sz="2400" dirty="0">
                <a:latin typeface="Arial Narrow" pitchFamily="34" charset="0"/>
              </a:rPr>
              <a:t>considerados residuos peligrosos por la </a:t>
            </a:r>
            <a:r>
              <a:rPr lang="es-MX" sz="2400" dirty="0" smtClean="0">
                <a:latin typeface="Arial Narrow" pitchFamily="34" charset="0"/>
              </a:rPr>
              <a:t>SEMARNAT.</a:t>
            </a:r>
            <a:endParaRPr lang="es-MX" sz="2400" dirty="0">
              <a:latin typeface="Arial Narrow" pitchFamily="34" charset="0"/>
            </a:endParaRPr>
          </a:p>
        </p:txBody>
      </p:sp>
      <p:pic>
        <p:nvPicPr>
          <p:cNvPr id="7" name="Picture 2" descr="http://3.bp.blogspot.com/_IhZWit8aiZM/S9o3r6mPQDI/AAAAAAAAAFM/RLIT41y1H_8/s1600/Medio+Ambien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36057"/>
            <a:ext cx="3187041" cy="288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3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">
        <p14:flip dir="r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4530</TotalTime>
  <Words>591</Words>
  <Application>Microsoft Office PowerPoint</Application>
  <PresentationFormat>Presentación en pantalla (4:3)</PresentationFormat>
  <Paragraphs>93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Lilia Fernández Chávez</dc:creator>
  <cp:lastModifiedBy>MAURICIO LINARES</cp:lastModifiedBy>
  <cp:revision>374</cp:revision>
  <cp:lastPrinted>2016-04-21T23:11:43Z</cp:lastPrinted>
  <dcterms:created xsi:type="dcterms:W3CDTF">2014-09-24T00:28:04Z</dcterms:created>
  <dcterms:modified xsi:type="dcterms:W3CDTF">2016-04-25T19:52:42Z</dcterms:modified>
</cp:coreProperties>
</file>