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4">
  <p:sldMasterIdLst>
    <p:sldMasterId id="2147483648" r:id="rId1"/>
  </p:sldMasterIdLst>
  <p:notesMasterIdLst>
    <p:notesMasterId r:id="rId11"/>
  </p:notesMasterIdLst>
  <p:handoutMasterIdLst>
    <p:handoutMasterId r:id="rId12"/>
  </p:handoutMasterIdLst>
  <p:sldIdLst>
    <p:sldId id="256" r:id="rId2"/>
    <p:sldId id="257" r:id="rId3"/>
    <p:sldId id="264" r:id="rId4"/>
    <p:sldId id="258" r:id="rId5"/>
    <p:sldId id="259" r:id="rId6"/>
    <p:sldId id="260" r:id="rId7"/>
    <p:sldId id="261" r:id="rId8"/>
    <p:sldId id="262" r:id="rId9"/>
    <p:sldId id="263" r:id="rId10"/>
  </p:sldIdLst>
  <p:sldSz cx="9144000" cy="6858000" type="screen4x3"/>
  <p:notesSz cx="6797675" cy="992822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69A12B"/>
    <a:srgbClr val="99CC00"/>
    <a:srgbClr val="0075CC"/>
    <a:srgbClr val="0065B0"/>
    <a:srgbClr val="7F7F7F"/>
    <a:srgbClr val="0D0D0D"/>
    <a:srgbClr val="002060"/>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03447BB-5D67-496B-8E87-E561075AD55C}" styleName="Estilo oscuro 1 - Énfasis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868" autoAdjust="0"/>
    <p:restoredTop sz="95672" autoAdjust="0"/>
  </p:normalViewPr>
  <p:slideViewPr>
    <p:cSldViewPr>
      <p:cViewPr varScale="1">
        <p:scale>
          <a:sx n="72" d="100"/>
          <a:sy n="72" d="100"/>
        </p:scale>
        <p:origin x="175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D45804-768F-40B9-9CC5-B0E5E8520EF3}" type="doc">
      <dgm:prSet loTypeId="urn:microsoft.com/office/officeart/2005/8/layout/bList2" loCatId="list" qsTypeId="urn:microsoft.com/office/officeart/2005/8/quickstyle/simple1" qsCatId="simple" csTypeId="urn:microsoft.com/office/officeart/2005/8/colors/accent1_2" csCatId="accent1" phldr="1"/>
      <dgm:spPr/>
    </dgm:pt>
    <dgm:pt modelId="{9E246350-9CEC-4275-841C-FAFCC6F60A34}">
      <dgm:prSet phldrT="[Texto]" custT="1"/>
      <dgm:spPr>
        <a:gradFill rotWithShape="0">
          <a:gsLst>
            <a:gs pos="0">
              <a:srgbClr val="FFEFD1"/>
            </a:gs>
            <a:gs pos="64999">
              <a:srgbClr val="F0EBD5"/>
            </a:gs>
            <a:gs pos="100000">
              <a:srgbClr val="D1C39F"/>
            </a:gs>
          </a:gsLst>
          <a:lin ang="5400000" scaled="0"/>
        </a:gradFill>
        <a:ln>
          <a:solidFill>
            <a:schemeClr val="accent2"/>
          </a:solidFill>
        </a:ln>
      </dgm:spPr>
      <dgm:t>
        <a:bodyPr/>
        <a:lstStyle/>
        <a:p>
          <a:pPr algn="just"/>
          <a:r>
            <a:rPr lang="es-MX" sz="1200" b="1" dirty="0">
              <a:solidFill>
                <a:schemeClr val="tx1"/>
              </a:solidFill>
            </a:rPr>
            <a:t>Definir o revisar los valores, visión y misión de la institución </a:t>
          </a:r>
        </a:p>
      </dgm:t>
    </dgm:pt>
    <dgm:pt modelId="{C0EA33EE-A542-4573-949B-1721C8E5C3B2}" type="parTrans" cxnId="{5B9E3A10-4299-429D-99EF-12B612F40325}">
      <dgm:prSet/>
      <dgm:spPr/>
      <dgm:t>
        <a:bodyPr/>
        <a:lstStyle/>
        <a:p>
          <a:endParaRPr lang="es-MX"/>
        </a:p>
      </dgm:t>
    </dgm:pt>
    <dgm:pt modelId="{1265430B-649F-470A-BCBE-660394E0445C}" type="sibTrans" cxnId="{5B9E3A10-4299-429D-99EF-12B612F40325}">
      <dgm:prSet/>
      <dgm:spPr/>
      <dgm:t>
        <a:bodyPr/>
        <a:lstStyle/>
        <a:p>
          <a:endParaRPr lang="es-MX"/>
        </a:p>
      </dgm:t>
    </dgm:pt>
    <dgm:pt modelId="{56377AE1-99FA-41F5-8048-B1A11FCC3D36}">
      <dgm:prSet phldrT="[Texto]" custT="1"/>
      <dgm:spPr>
        <a:gradFill rotWithShape="0">
          <a:gsLst>
            <a:gs pos="0">
              <a:srgbClr val="FFEFD1"/>
            </a:gs>
            <a:gs pos="64999">
              <a:srgbClr val="F0EBD5"/>
            </a:gs>
            <a:gs pos="100000">
              <a:srgbClr val="D1C39F"/>
            </a:gs>
          </a:gsLst>
          <a:lin ang="5400000" scaled="0"/>
        </a:gradFill>
        <a:ln>
          <a:solidFill>
            <a:schemeClr val="accent2"/>
          </a:solidFill>
        </a:ln>
      </dgm:spPr>
      <dgm:t>
        <a:bodyPr/>
        <a:lstStyle/>
        <a:p>
          <a:r>
            <a:rPr lang="es-MX" sz="1200" b="1" dirty="0">
              <a:solidFill>
                <a:schemeClr val="tx1"/>
              </a:solidFill>
            </a:rPr>
            <a:t>Llevar a cabo un análisis del entorno </a:t>
          </a:r>
        </a:p>
      </dgm:t>
    </dgm:pt>
    <dgm:pt modelId="{D8CF1899-9068-4E8F-B445-82B99BF159CF}" type="parTrans" cxnId="{63E16B9F-049D-48FF-AF8B-33EE1101DE44}">
      <dgm:prSet/>
      <dgm:spPr/>
      <dgm:t>
        <a:bodyPr/>
        <a:lstStyle/>
        <a:p>
          <a:endParaRPr lang="es-MX"/>
        </a:p>
      </dgm:t>
    </dgm:pt>
    <dgm:pt modelId="{C78D1EC7-AE54-4B64-BC07-956E095B0062}" type="sibTrans" cxnId="{63E16B9F-049D-48FF-AF8B-33EE1101DE44}">
      <dgm:prSet/>
      <dgm:spPr/>
      <dgm:t>
        <a:bodyPr/>
        <a:lstStyle/>
        <a:p>
          <a:endParaRPr lang="es-MX"/>
        </a:p>
      </dgm:t>
    </dgm:pt>
    <dgm:pt modelId="{6F1908E1-20F7-4645-898F-071FDC4561D3}">
      <dgm:prSet custT="1"/>
      <dgm:spPr>
        <a:noFill/>
        <a:ln>
          <a:solidFill>
            <a:schemeClr val="accent2"/>
          </a:solidFill>
        </a:ln>
      </dgm:spPr>
      <dgm:t>
        <a:bodyPr/>
        <a:lstStyle/>
        <a:p>
          <a:pPr algn="just"/>
          <a:r>
            <a:rPr lang="es-MX" sz="1400" b="0" dirty="0"/>
            <a:t>La</a:t>
          </a:r>
          <a:r>
            <a:rPr lang="es-MX" sz="1400" b="1" dirty="0"/>
            <a:t> visión</a:t>
          </a:r>
          <a:r>
            <a:rPr lang="es-MX" sz="1400" dirty="0"/>
            <a:t> expresa dónde quiere estar el Hospital en el futuro.</a:t>
          </a:r>
        </a:p>
      </dgm:t>
    </dgm:pt>
    <dgm:pt modelId="{4B990D62-4AF4-4AEA-A94E-8CC70AC124D9}" type="parTrans" cxnId="{499A923C-F720-41F7-A126-2614B83AF502}">
      <dgm:prSet/>
      <dgm:spPr/>
      <dgm:t>
        <a:bodyPr/>
        <a:lstStyle/>
        <a:p>
          <a:endParaRPr lang="es-MX"/>
        </a:p>
      </dgm:t>
    </dgm:pt>
    <dgm:pt modelId="{194D0505-F4BF-46BA-BB29-AB007924C5A9}" type="sibTrans" cxnId="{499A923C-F720-41F7-A126-2614B83AF502}">
      <dgm:prSet/>
      <dgm:spPr/>
      <dgm:t>
        <a:bodyPr/>
        <a:lstStyle/>
        <a:p>
          <a:endParaRPr lang="es-MX"/>
        </a:p>
      </dgm:t>
    </dgm:pt>
    <dgm:pt modelId="{55D3EDAF-4C96-4F9D-B93F-B4DA864723CC}">
      <dgm:prSet custT="1"/>
      <dgm:spPr>
        <a:noFill/>
        <a:ln>
          <a:solidFill>
            <a:schemeClr val="accent2"/>
          </a:solidFill>
        </a:ln>
      </dgm:spPr>
      <dgm:t>
        <a:bodyPr/>
        <a:lstStyle/>
        <a:p>
          <a:pPr algn="just"/>
          <a:r>
            <a:rPr lang="es-MX" sz="1400" dirty="0"/>
            <a:t> La </a:t>
          </a:r>
          <a:r>
            <a:rPr lang="es-MX" sz="1400" b="1" dirty="0"/>
            <a:t>misión</a:t>
          </a:r>
          <a:r>
            <a:rPr lang="es-MX" sz="1400" dirty="0"/>
            <a:t> describe qué ofrece  ahora y en el futuro. Cuál es el valor agregado que brinda, es decir, el propósito.</a:t>
          </a:r>
        </a:p>
      </dgm:t>
    </dgm:pt>
    <dgm:pt modelId="{B919F8FD-AA41-4F32-8A06-67525DBBAE46}" type="parTrans" cxnId="{35DB9577-D58B-4DE9-9E8C-11CA15C7DFE5}">
      <dgm:prSet/>
      <dgm:spPr/>
      <dgm:t>
        <a:bodyPr/>
        <a:lstStyle/>
        <a:p>
          <a:endParaRPr lang="es-MX"/>
        </a:p>
      </dgm:t>
    </dgm:pt>
    <dgm:pt modelId="{0879E568-1A35-4EBA-A8A7-88C211A76DA5}" type="sibTrans" cxnId="{35DB9577-D58B-4DE9-9E8C-11CA15C7DFE5}">
      <dgm:prSet/>
      <dgm:spPr/>
      <dgm:t>
        <a:bodyPr/>
        <a:lstStyle/>
        <a:p>
          <a:endParaRPr lang="es-MX"/>
        </a:p>
      </dgm:t>
    </dgm:pt>
    <dgm:pt modelId="{2D822A25-A04A-404C-9E06-A066086EC0C5}">
      <dgm:prSet custT="1"/>
      <dgm:spPr>
        <a:noFill/>
        <a:ln>
          <a:solidFill>
            <a:schemeClr val="accent2"/>
          </a:solidFill>
        </a:ln>
      </dgm:spPr>
      <dgm:t>
        <a:bodyPr/>
        <a:lstStyle/>
        <a:p>
          <a:pPr algn="just"/>
          <a:endParaRPr lang="es-MX" sz="1400" dirty="0"/>
        </a:p>
      </dgm:t>
    </dgm:pt>
    <dgm:pt modelId="{30C01B88-7A91-4CC0-8218-4551384D2911}" type="parTrans" cxnId="{ED298679-6B48-48E4-81B0-87AF24C76D99}">
      <dgm:prSet/>
      <dgm:spPr/>
      <dgm:t>
        <a:bodyPr/>
        <a:lstStyle/>
        <a:p>
          <a:endParaRPr lang="es-MX"/>
        </a:p>
      </dgm:t>
    </dgm:pt>
    <dgm:pt modelId="{441CB061-FB41-4B96-BA61-379FC8DE4BBF}" type="sibTrans" cxnId="{ED298679-6B48-48E4-81B0-87AF24C76D99}">
      <dgm:prSet/>
      <dgm:spPr/>
      <dgm:t>
        <a:bodyPr/>
        <a:lstStyle/>
        <a:p>
          <a:endParaRPr lang="es-MX"/>
        </a:p>
      </dgm:t>
    </dgm:pt>
    <dgm:pt modelId="{FEFE0285-3CEA-455A-B06C-664D74F16891}">
      <dgm:prSet custT="1"/>
      <dgm:spPr>
        <a:noFill/>
        <a:ln>
          <a:solidFill>
            <a:schemeClr val="accent2"/>
          </a:solidFill>
        </a:ln>
      </dgm:spPr>
      <dgm:t>
        <a:bodyPr/>
        <a:lstStyle/>
        <a:p>
          <a:r>
            <a:rPr lang="es-MX" sz="1400" dirty="0"/>
            <a:t>Se evalúan las fortalezas y debilidades de la institución, ante el entorno presente y futuro y cómo será posible adaptarse para aprovechar al máximo los futuros cambios del entorno o modificar algunos aspectos del mismo.</a:t>
          </a:r>
          <a:endParaRPr lang="es-MX" sz="1300" dirty="0"/>
        </a:p>
      </dgm:t>
    </dgm:pt>
    <dgm:pt modelId="{4A006585-A33B-4F66-A1C6-411AC15D9787}" type="parTrans" cxnId="{2612AB3D-3715-411B-8902-6B558CBAF2B8}">
      <dgm:prSet/>
      <dgm:spPr/>
      <dgm:t>
        <a:bodyPr/>
        <a:lstStyle/>
        <a:p>
          <a:endParaRPr lang="es-MX"/>
        </a:p>
      </dgm:t>
    </dgm:pt>
    <dgm:pt modelId="{37151610-2BC9-41CC-90E0-F8683D120602}" type="sibTrans" cxnId="{2612AB3D-3715-411B-8902-6B558CBAF2B8}">
      <dgm:prSet/>
      <dgm:spPr/>
      <dgm:t>
        <a:bodyPr/>
        <a:lstStyle/>
        <a:p>
          <a:endParaRPr lang="es-MX"/>
        </a:p>
      </dgm:t>
    </dgm:pt>
    <dgm:pt modelId="{C52E0F8A-E145-48BE-AAB1-27F47F6FCBAE}">
      <dgm:prSet phldrT="[Texto]" custT="1"/>
      <dgm:spPr>
        <a:gradFill rotWithShape="0">
          <a:gsLst>
            <a:gs pos="0">
              <a:srgbClr val="FFEFD1"/>
            </a:gs>
            <a:gs pos="64999">
              <a:srgbClr val="F0EBD5"/>
            </a:gs>
            <a:gs pos="100000">
              <a:srgbClr val="D1C39F"/>
            </a:gs>
          </a:gsLst>
          <a:lin ang="5400000" scaled="0"/>
        </a:gradFill>
        <a:ln>
          <a:solidFill>
            <a:schemeClr val="accent2"/>
          </a:solidFill>
        </a:ln>
      </dgm:spPr>
      <dgm:t>
        <a:bodyPr/>
        <a:lstStyle/>
        <a:p>
          <a:r>
            <a:rPr lang="es-MX" sz="1200" b="1" dirty="0">
              <a:solidFill>
                <a:schemeClr val="tx1"/>
              </a:solidFill>
            </a:rPr>
            <a:t>Desarrollar un plan de acción para lograr los objetivos a largo plazo  y metas</a:t>
          </a:r>
        </a:p>
      </dgm:t>
    </dgm:pt>
    <dgm:pt modelId="{4ECF5B7B-91A2-4F36-825F-4333139EC41B}" type="sibTrans" cxnId="{E8AE8A50-563F-4DC7-A9F7-38137E72762A}">
      <dgm:prSet/>
      <dgm:spPr/>
      <dgm:t>
        <a:bodyPr/>
        <a:lstStyle/>
        <a:p>
          <a:endParaRPr lang="es-MX"/>
        </a:p>
      </dgm:t>
    </dgm:pt>
    <dgm:pt modelId="{63A3BDD5-372A-4FA6-8D17-06E258677726}" type="parTrans" cxnId="{E8AE8A50-563F-4DC7-A9F7-38137E72762A}">
      <dgm:prSet/>
      <dgm:spPr/>
      <dgm:t>
        <a:bodyPr/>
        <a:lstStyle/>
        <a:p>
          <a:endParaRPr lang="es-MX"/>
        </a:p>
      </dgm:t>
    </dgm:pt>
    <dgm:pt modelId="{D0BCBA4B-9394-46CC-87DC-0B5B723488B4}">
      <dgm:prSet custT="1"/>
      <dgm:spPr>
        <a:noFill/>
        <a:ln>
          <a:solidFill>
            <a:schemeClr val="accent2"/>
          </a:solidFill>
        </a:ln>
      </dgm:spPr>
      <dgm:t>
        <a:bodyPr anchor="ctr"/>
        <a:lstStyle/>
        <a:p>
          <a:r>
            <a:rPr lang="es-MX" sz="1400" dirty="0"/>
            <a:t>Los objetivos de largo plazo muestran con elementos concretos la visión de la institución  y pueden ser medibles o cuantificables, lo que será muy útil a la hora de realizar un control.</a:t>
          </a:r>
        </a:p>
      </dgm:t>
    </dgm:pt>
    <dgm:pt modelId="{0B52FE8D-A2E7-446B-8029-DA0B9A852F66}" type="sibTrans" cxnId="{A1834517-E374-4FA8-95F2-127F8C006F22}">
      <dgm:prSet/>
      <dgm:spPr/>
      <dgm:t>
        <a:bodyPr/>
        <a:lstStyle/>
        <a:p>
          <a:endParaRPr lang="es-MX"/>
        </a:p>
      </dgm:t>
    </dgm:pt>
    <dgm:pt modelId="{9BFB9419-706C-410E-83FF-9085031EA922}" type="parTrans" cxnId="{A1834517-E374-4FA8-95F2-127F8C006F22}">
      <dgm:prSet/>
      <dgm:spPr/>
      <dgm:t>
        <a:bodyPr/>
        <a:lstStyle/>
        <a:p>
          <a:endParaRPr lang="es-MX"/>
        </a:p>
      </dgm:t>
    </dgm:pt>
    <dgm:pt modelId="{41CEBD66-FD4C-42B7-B657-0A818CC95794}" type="pres">
      <dgm:prSet presAssocID="{69D45804-768F-40B9-9CC5-B0E5E8520EF3}" presName="diagram" presStyleCnt="0">
        <dgm:presLayoutVars>
          <dgm:dir/>
          <dgm:animLvl val="lvl"/>
          <dgm:resizeHandles val="exact"/>
        </dgm:presLayoutVars>
      </dgm:prSet>
      <dgm:spPr/>
    </dgm:pt>
    <dgm:pt modelId="{F7CE38EE-9803-476F-9FA9-DE042B001179}" type="pres">
      <dgm:prSet presAssocID="{9E246350-9CEC-4275-841C-FAFCC6F60A34}" presName="compNode" presStyleCnt="0"/>
      <dgm:spPr/>
    </dgm:pt>
    <dgm:pt modelId="{D87E6BD7-0157-4355-8FDF-2B6DD542B4B7}" type="pres">
      <dgm:prSet presAssocID="{9E246350-9CEC-4275-841C-FAFCC6F60A34}" presName="childRect" presStyleLbl="bgAcc1" presStyleIdx="0" presStyleCnt="3" custScaleX="100843" custScaleY="137490">
        <dgm:presLayoutVars>
          <dgm:bulletEnabled val="1"/>
        </dgm:presLayoutVars>
      </dgm:prSet>
      <dgm:spPr/>
    </dgm:pt>
    <dgm:pt modelId="{2F1B1D76-F482-483A-9C5B-35B150C2BD66}" type="pres">
      <dgm:prSet presAssocID="{9E246350-9CEC-4275-841C-FAFCC6F60A34}" presName="parentText" presStyleLbl="node1" presStyleIdx="0" presStyleCnt="0">
        <dgm:presLayoutVars>
          <dgm:chMax val="0"/>
          <dgm:bulletEnabled val="1"/>
        </dgm:presLayoutVars>
      </dgm:prSet>
      <dgm:spPr/>
    </dgm:pt>
    <dgm:pt modelId="{4DF2B0AC-CAF4-41EE-A133-08E52717E423}" type="pres">
      <dgm:prSet presAssocID="{9E246350-9CEC-4275-841C-FAFCC6F60A34}" presName="parentRect" presStyleLbl="alignNode1" presStyleIdx="0" presStyleCnt="3" custLinFactNeighborY="48098"/>
      <dgm:spPr/>
    </dgm:pt>
    <dgm:pt modelId="{048D220D-1DE6-4F73-A4B3-AFF51DC11E4C}" type="pres">
      <dgm:prSet presAssocID="{9E246350-9CEC-4275-841C-FAFCC6F60A34}" presName="adorn" presStyleLbl="fgAccFollowNode1" presStyleIdx="0" presStyleCnt="3" custLinFactY="-186450" custLinFactNeighborX="-59655" custLinFactNeighborY="-200000"/>
      <dgm:spPr>
        <a:noFill/>
        <a:ln>
          <a:noFill/>
        </a:ln>
      </dgm:spPr>
    </dgm:pt>
    <dgm:pt modelId="{E05BB7FC-756C-415E-A261-EC0836696C6E}" type="pres">
      <dgm:prSet presAssocID="{1265430B-649F-470A-BCBE-660394E0445C}" presName="sibTrans" presStyleLbl="sibTrans2D1" presStyleIdx="0" presStyleCnt="0"/>
      <dgm:spPr/>
    </dgm:pt>
    <dgm:pt modelId="{FC45AAFA-4910-4CB9-B98C-9A7816D0670E}" type="pres">
      <dgm:prSet presAssocID="{56377AE1-99FA-41F5-8048-B1A11FCC3D36}" presName="compNode" presStyleCnt="0"/>
      <dgm:spPr/>
    </dgm:pt>
    <dgm:pt modelId="{43BFF31F-45BB-4DB3-9B2F-6C21CFF5A4E9}" type="pres">
      <dgm:prSet presAssocID="{56377AE1-99FA-41F5-8048-B1A11FCC3D36}" presName="childRect" presStyleLbl="bgAcc1" presStyleIdx="1" presStyleCnt="3" custScaleY="145967" custLinFactNeighborX="97" custLinFactNeighborY="-4694">
        <dgm:presLayoutVars>
          <dgm:bulletEnabled val="1"/>
        </dgm:presLayoutVars>
      </dgm:prSet>
      <dgm:spPr/>
    </dgm:pt>
    <dgm:pt modelId="{08378D34-25C7-4D0D-B217-9BD16EB69FFB}" type="pres">
      <dgm:prSet presAssocID="{56377AE1-99FA-41F5-8048-B1A11FCC3D36}" presName="parentText" presStyleLbl="node1" presStyleIdx="0" presStyleCnt="0">
        <dgm:presLayoutVars>
          <dgm:chMax val="0"/>
          <dgm:bulletEnabled val="1"/>
        </dgm:presLayoutVars>
      </dgm:prSet>
      <dgm:spPr/>
    </dgm:pt>
    <dgm:pt modelId="{9A63BAED-B58B-48D1-8417-57CBF4C60BD4}" type="pres">
      <dgm:prSet presAssocID="{56377AE1-99FA-41F5-8048-B1A11FCC3D36}" presName="parentRect" presStyleLbl="alignNode1" presStyleIdx="1" presStyleCnt="3" custScaleY="100000" custLinFactNeighborX="97" custLinFactNeighborY="47960"/>
      <dgm:spPr/>
    </dgm:pt>
    <dgm:pt modelId="{3BCF3C10-45A5-430A-940F-564DC649B5C2}" type="pres">
      <dgm:prSet presAssocID="{56377AE1-99FA-41F5-8048-B1A11FCC3D36}" presName="adorn" presStyleLbl="fgAccFollowNode1" presStyleIdx="1" presStyleCnt="3" custLinFactY="-182931" custLinFactNeighborX="-95637" custLinFactNeighborY="-200000"/>
      <dgm:spPr>
        <a:noFill/>
        <a:ln>
          <a:noFill/>
        </a:ln>
      </dgm:spPr>
    </dgm:pt>
    <dgm:pt modelId="{25DABB83-96E0-429A-8A71-62DB770AF529}" type="pres">
      <dgm:prSet presAssocID="{C78D1EC7-AE54-4B64-BC07-956E095B0062}" presName="sibTrans" presStyleLbl="sibTrans2D1" presStyleIdx="0" presStyleCnt="0"/>
      <dgm:spPr/>
    </dgm:pt>
    <dgm:pt modelId="{D77AB462-F3DB-4AE3-BDAD-666B181EA750}" type="pres">
      <dgm:prSet presAssocID="{C52E0F8A-E145-48BE-AAB1-27F47F6FCBAE}" presName="compNode" presStyleCnt="0"/>
      <dgm:spPr/>
    </dgm:pt>
    <dgm:pt modelId="{B24EB2F4-628E-4BF5-8335-FDC33845BDBF}" type="pres">
      <dgm:prSet presAssocID="{C52E0F8A-E145-48BE-AAB1-27F47F6FCBAE}" presName="childRect" presStyleLbl="bgAcc1" presStyleIdx="2" presStyleCnt="3" custScaleY="127980">
        <dgm:presLayoutVars>
          <dgm:bulletEnabled val="1"/>
        </dgm:presLayoutVars>
      </dgm:prSet>
      <dgm:spPr/>
    </dgm:pt>
    <dgm:pt modelId="{D090F781-3533-458A-8962-517496B454F1}" type="pres">
      <dgm:prSet presAssocID="{C52E0F8A-E145-48BE-AAB1-27F47F6FCBAE}" presName="parentText" presStyleLbl="node1" presStyleIdx="0" presStyleCnt="0">
        <dgm:presLayoutVars>
          <dgm:chMax val="0"/>
          <dgm:bulletEnabled val="1"/>
        </dgm:presLayoutVars>
      </dgm:prSet>
      <dgm:spPr/>
    </dgm:pt>
    <dgm:pt modelId="{CCC9544D-39AD-4020-825C-C7F04AE7617B}" type="pres">
      <dgm:prSet presAssocID="{C52E0F8A-E145-48BE-AAB1-27F47F6FCBAE}" presName="parentRect" presStyleLbl="alignNode1" presStyleIdx="2" presStyleCnt="3" custLinFactNeighborY="37101"/>
      <dgm:spPr/>
    </dgm:pt>
    <dgm:pt modelId="{852AD548-9844-4E3C-A4C8-C0DD2BC5F1AB}" type="pres">
      <dgm:prSet presAssocID="{C52E0F8A-E145-48BE-AAB1-27F47F6FCBAE}" presName="adorn" presStyleLbl="fgAccFollowNode1" presStyleIdx="2" presStyleCnt="3" custScaleY="116257" custLinFactX="-20222" custLinFactY="-161128" custLinFactNeighborX="-100000" custLinFactNeighborY="-200000"/>
      <dgm:spPr>
        <a:noFill/>
        <a:ln>
          <a:noFill/>
        </a:ln>
      </dgm:spPr>
    </dgm:pt>
  </dgm:ptLst>
  <dgm:cxnLst>
    <dgm:cxn modelId="{9E36E702-F6D3-4305-A3AA-06824B2FC663}" type="presOf" srcId="{D0BCBA4B-9394-46CC-87DC-0B5B723488B4}" destId="{B24EB2F4-628E-4BF5-8335-FDC33845BDBF}" srcOrd="0" destOrd="0" presId="urn:microsoft.com/office/officeart/2005/8/layout/bList2"/>
    <dgm:cxn modelId="{5B9E3A10-4299-429D-99EF-12B612F40325}" srcId="{69D45804-768F-40B9-9CC5-B0E5E8520EF3}" destId="{9E246350-9CEC-4275-841C-FAFCC6F60A34}" srcOrd="0" destOrd="0" parTransId="{C0EA33EE-A542-4573-949B-1721C8E5C3B2}" sibTransId="{1265430B-649F-470A-BCBE-660394E0445C}"/>
    <dgm:cxn modelId="{A1834517-E374-4FA8-95F2-127F8C006F22}" srcId="{C52E0F8A-E145-48BE-AAB1-27F47F6FCBAE}" destId="{D0BCBA4B-9394-46CC-87DC-0B5B723488B4}" srcOrd="0" destOrd="0" parTransId="{9BFB9419-706C-410E-83FF-9085031EA922}" sibTransId="{0B52FE8D-A2E7-446B-8029-DA0B9A852F66}"/>
    <dgm:cxn modelId="{F02EFF1D-7DF8-4C56-ADC4-330E1B7C7CC9}" type="presOf" srcId="{C78D1EC7-AE54-4B64-BC07-956E095B0062}" destId="{25DABB83-96E0-429A-8A71-62DB770AF529}" srcOrd="0" destOrd="0" presId="urn:microsoft.com/office/officeart/2005/8/layout/bList2"/>
    <dgm:cxn modelId="{499A923C-F720-41F7-A126-2614B83AF502}" srcId="{9E246350-9CEC-4275-841C-FAFCC6F60A34}" destId="{6F1908E1-20F7-4645-898F-071FDC4561D3}" srcOrd="0" destOrd="0" parTransId="{4B990D62-4AF4-4AEA-A94E-8CC70AC124D9}" sibTransId="{194D0505-F4BF-46BA-BB29-AB007924C5A9}"/>
    <dgm:cxn modelId="{2612AB3D-3715-411B-8902-6B558CBAF2B8}" srcId="{56377AE1-99FA-41F5-8048-B1A11FCC3D36}" destId="{FEFE0285-3CEA-455A-B06C-664D74F16891}" srcOrd="0" destOrd="0" parTransId="{4A006585-A33B-4F66-A1C6-411AC15D9787}" sibTransId="{37151610-2BC9-41CC-90E0-F8683D120602}"/>
    <dgm:cxn modelId="{35483740-8704-45B9-A0FB-ECCA8B6C4E28}" type="presOf" srcId="{FEFE0285-3CEA-455A-B06C-664D74F16891}" destId="{43BFF31F-45BB-4DB3-9B2F-6C21CFF5A4E9}" srcOrd="0" destOrd="0" presId="urn:microsoft.com/office/officeart/2005/8/layout/bList2"/>
    <dgm:cxn modelId="{6EB61441-772A-4407-9EAD-06AA723AEAF9}" type="presOf" srcId="{6F1908E1-20F7-4645-898F-071FDC4561D3}" destId="{D87E6BD7-0157-4355-8FDF-2B6DD542B4B7}" srcOrd="0" destOrd="0" presId="urn:microsoft.com/office/officeart/2005/8/layout/bList2"/>
    <dgm:cxn modelId="{0092DF43-F2FA-431F-A43E-C1779C1AAD9E}" type="presOf" srcId="{9E246350-9CEC-4275-841C-FAFCC6F60A34}" destId="{2F1B1D76-F482-483A-9C5B-35B150C2BD66}" srcOrd="0" destOrd="0" presId="urn:microsoft.com/office/officeart/2005/8/layout/bList2"/>
    <dgm:cxn modelId="{77F6A168-6332-49A7-BC9E-5B0040B3B55D}" type="presOf" srcId="{C52E0F8A-E145-48BE-AAB1-27F47F6FCBAE}" destId="{CCC9544D-39AD-4020-825C-C7F04AE7617B}" srcOrd="1" destOrd="0" presId="urn:microsoft.com/office/officeart/2005/8/layout/bList2"/>
    <dgm:cxn modelId="{E8AE8A50-563F-4DC7-A9F7-38137E72762A}" srcId="{69D45804-768F-40B9-9CC5-B0E5E8520EF3}" destId="{C52E0F8A-E145-48BE-AAB1-27F47F6FCBAE}" srcOrd="2" destOrd="0" parTransId="{63A3BDD5-372A-4FA6-8D17-06E258677726}" sibTransId="{4ECF5B7B-91A2-4F36-825F-4333139EC41B}"/>
    <dgm:cxn modelId="{B64EDC73-DAB0-45F8-BCC3-60970C316AB7}" type="presOf" srcId="{C52E0F8A-E145-48BE-AAB1-27F47F6FCBAE}" destId="{D090F781-3533-458A-8962-517496B454F1}" srcOrd="0" destOrd="0" presId="urn:microsoft.com/office/officeart/2005/8/layout/bList2"/>
    <dgm:cxn modelId="{35DB9577-D58B-4DE9-9E8C-11CA15C7DFE5}" srcId="{9E246350-9CEC-4275-841C-FAFCC6F60A34}" destId="{55D3EDAF-4C96-4F9D-B93F-B4DA864723CC}" srcOrd="2" destOrd="0" parTransId="{B919F8FD-AA41-4F32-8A06-67525DBBAE46}" sibTransId="{0879E568-1A35-4EBA-A8A7-88C211A76DA5}"/>
    <dgm:cxn modelId="{ED298679-6B48-48E4-81B0-87AF24C76D99}" srcId="{9E246350-9CEC-4275-841C-FAFCC6F60A34}" destId="{2D822A25-A04A-404C-9E06-A066086EC0C5}" srcOrd="1" destOrd="0" parTransId="{30C01B88-7A91-4CC0-8218-4551384D2911}" sibTransId="{441CB061-FB41-4B96-BA61-379FC8DE4BBF}"/>
    <dgm:cxn modelId="{E2AE5E95-AA6C-4E85-AC12-928E156734F9}" type="presOf" srcId="{55D3EDAF-4C96-4F9D-B93F-B4DA864723CC}" destId="{D87E6BD7-0157-4355-8FDF-2B6DD542B4B7}" srcOrd="0" destOrd="2" presId="urn:microsoft.com/office/officeart/2005/8/layout/bList2"/>
    <dgm:cxn modelId="{2DEE9F9B-616F-4D3B-B8FF-37BEBBDD1FD6}" type="presOf" srcId="{1265430B-649F-470A-BCBE-660394E0445C}" destId="{E05BB7FC-756C-415E-A261-EC0836696C6E}" srcOrd="0" destOrd="0" presId="urn:microsoft.com/office/officeart/2005/8/layout/bList2"/>
    <dgm:cxn modelId="{63E16B9F-049D-48FF-AF8B-33EE1101DE44}" srcId="{69D45804-768F-40B9-9CC5-B0E5E8520EF3}" destId="{56377AE1-99FA-41F5-8048-B1A11FCC3D36}" srcOrd="1" destOrd="0" parTransId="{D8CF1899-9068-4E8F-B445-82B99BF159CF}" sibTransId="{C78D1EC7-AE54-4B64-BC07-956E095B0062}"/>
    <dgm:cxn modelId="{9FB651BC-3F25-426E-A772-564E6F8A738E}" type="presOf" srcId="{56377AE1-99FA-41F5-8048-B1A11FCC3D36}" destId="{08378D34-25C7-4D0D-B217-9BD16EB69FFB}" srcOrd="0" destOrd="0" presId="urn:microsoft.com/office/officeart/2005/8/layout/bList2"/>
    <dgm:cxn modelId="{86CC8CBC-D645-4C83-B05D-7D8A21566C91}" type="presOf" srcId="{9E246350-9CEC-4275-841C-FAFCC6F60A34}" destId="{4DF2B0AC-CAF4-41EE-A133-08E52717E423}" srcOrd="1" destOrd="0" presId="urn:microsoft.com/office/officeart/2005/8/layout/bList2"/>
    <dgm:cxn modelId="{E9A9A6CB-174A-4C38-919F-CAF25CDBDE55}" type="presOf" srcId="{2D822A25-A04A-404C-9E06-A066086EC0C5}" destId="{D87E6BD7-0157-4355-8FDF-2B6DD542B4B7}" srcOrd="0" destOrd="1" presId="urn:microsoft.com/office/officeart/2005/8/layout/bList2"/>
    <dgm:cxn modelId="{080904DD-500F-4D00-A3BC-BE94909DC896}" type="presOf" srcId="{56377AE1-99FA-41F5-8048-B1A11FCC3D36}" destId="{9A63BAED-B58B-48D1-8417-57CBF4C60BD4}" srcOrd="1" destOrd="0" presId="urn:microsoft.com/office/officeart/2005/8/layout/bList2"/>
    <dgm:cxn modelId="{5C47EAFB-1CDF-4ED3-9A86-EDAB9279BD57}" type="presOf" srcId="{69D45804-768F-40B9-9CC5-B0E5E8520EF3}" destId="{41CEBD66-FD4C-42B7-B657-0A818CC95794}" srcOrd="0" destOrd="0" presId="urn:microsoft.com/office/officeart/2005/8/layout/bList2"/>
    <dgm:cxn modelId="{19BDC6CA-B2FE-4681-B02E-7637F6E6458E}" type="presParOf" srcId="{41CEBD66-FD4C-42B7-B657-0A818CC95794}" destId="{F7CE38EE-9803-476F-9FA9-DE042B001179}" srcOrd="0" destOrd="0" presId="urn:microsoft.com/office/officeart/2005/8/layout/bList2"/>
    <dgm:cxn modelId="{77A05C2D-609A-434A-B42D-8CC07DBB2F34}" type="presParOf" srcId="{F7CE38EE-9803-476F-9FA9-DE042B001179}" destId="{D87E6BD7-0157-4355-8FDF-2B6DD542B4B7}" srcOrd="0" destOrd="0" presId="urn:microsoft.com/office/officeart/2005/8/layout/bList2"/>
    <dgm:cxn modelId="{E13F3B53-AFA2-467F-AB88-33030BCFCD88}" type="presParOf" srcId="{F7CE38EE-9803-476F-9FA9-DE042B001179}" destId="{2F1B1D76-F482-483A-9C5B-35B150C2BD66}" srcOrd="1" destOrd="0" presId="urn:microsoft.com/office/officeart/2005/8/layout/bList2"/>
    <dgm:cxn modelId="{6D283043-F846-452C-9242-B931D8B63A39}" type="presParOf" srcId="{F7CE38EE-9803-476F-9FA9-DE042B001179}" destId="{4DF2B0AC-CAF4-41EE-A133-08E52717E423}" srcOrd="2" destOrd="0" presId="urn:microsoft.com/office/officeart/2005/8/layout/bList2"/>
    <dgm:cxn modelId="{AE44B405-4B63-43AE-A557-39543121F2D3}" type="presParOf" srcId="{F7CE38EE-9803-476F-9FA9-DE042B001179}" destId="{048D220D-1DE6-4F73-A4B3-AFF51DC11E4C}" srcOrd="3" destOrd="0" presId="urn:microsoft.com/office/officeart/2005/8/layout/bList2"/>
    <dgm:cxn modelId="{B493F076-C3BC-4366-B5DC-E595C2FF2B3C}" type="presParOf" srcId="{41CEBD66-FD4C-42B7-B657-0A818CC95794}" destId="{E05BB7FC-756C-415E-A261-EC0836696C6E}" srcOrd="1" destOrd="0" presId="urn:microsoft.com/office/officeart/2005/8/layout/bList2"/>
    <dgm:cxn modelId="{B2E0FF87-5A73-4211-A390-93F92F799CB6}" type="presParOf" srcId="{41CEBD66-FD4C-42B7-B657-0A818CC95794}" destId="{FC45AAFA-4910-4CB9-B98C-9A7816D0670E}" srcOrd="2" destOrd="0" presId="urn:microsoft.com/office/officeart/2005/8/layout/bList2"/>
    <dgm:cxn modelId="{73D1E191-1B42-4ACD-AFAE-87E56C67171A}" type="presParOf" srcId="{FC45AAFA-4910-4CB9-B98C-9A7816D0670E}" destId="{43BFF31F-45BB-4DB3-9B2F-6C21CFF5A4E9}" srcOrd="0" destOrd="0" presId="urn:microsoft.com/office/officeart/2005/8/layout/bList2"/>
    <dgm:cxn modelId="{D71AA83B-0AD5-4919-B81D-5BD39FC2A2C4}" type="presParOf" srcId="{FC45AAFA-4910-4CB9-B98C-9A7816D0670E}" destId="{08378D34-25C7-4D0D-B217-9BD16EB69FFB}" srcOrd="1" destOrd="0" presId="urn:microsoft.com/office/officeart/2005/8/layout/bList2"/>
    <dgm:cxn modelId="{601E681C-3990-4CF2-99C5-A2F7085881D7}" type="presParOf" srcId="{FC45AAFA-4910-4CB9-B98C-9A7816D0670E}" destId="{9A63BAED-B58B-48D1-8417-57CBF4C60BD4}" srcOrd="2" destOrd="0" presId="urn:microsoft.com/office/officeart/2005/8/layout/bList2"/>
    <dgm:cxn modelId="{2510B9B7-E062-40F7-B0E8-9D5E4A66A00B}" type="presParOf" srcId="{FC45AAFA-4910-4CB9-B98C-9A7816D0670E}" destId="{3BCF3C10-45A5-430A-940F-564DC649B5C2}" srcOrd="3" destOrd="0" presId="urn:microsoft.com/office/officeart/2005/8/layout/bList2"/>
    <dgm:cxn modelId="{86A70306-3544-47ED-93B8-5E0858E195B3}" type="presParOf" srcId="{41CEBD66-FD4C-42B7-B657-0A818CC95794}" destId="{25DABB83-96E0-429A-8A71-62DB770AF529}" srcOrd="3" destOrd="0" presId="urn:microsoft.com/office/officeart/2005/8/layout/bList2"/>
    <dgm:cxn modelId="{B9F10CDC-973A-4A2F-9801-B4479C89794D}" type="presParOf" srcId="{41CEBD66-FD4C-42B7-B657-0A818CC95794}" destId="{D77AB462-F3DB-4AE3-BDAD-666B181EA750}" srcOrd="4" destOrd="0" presId="urn:microsoft.com/office/officeart/2005/8/layout/bList2"/>
    <dgm:cxn modelId="{26E0A716-2038-42BA-8927-8A1F16726E96}" type="presParOf" srcId="{D77AB462-F3DB-4AE3-BDAD-666B181EA750}" destId="{B24EB2F4-628E-4BF5-8335-FDC33845BDBF}" srcOrd="0" destOrd="0" presId="urn:microsoft.com/office/officeart/2005/8/layout/bList2"/>
    <dgm:cxn modelId="{1BB8A0C3-BD25-4F3A-9886-B1B69C30E9D4}" type="presParOf" srcId="{D77AB462-F3DB-4AE3-BDAD-666B181EA750}" destId="{D090F781-3533-458A-8962-517496B454F1}" srcOrd="1" destOrd="0" presId="urn:microsoft.com/office/officeart/2005/8/layout/bList2"/>
    <dgm:cxn modelId="{1B0E7C11-8FDE-43C3-AAAE-54A26F1B66FB}" type="presParOf" srcId="{D77AB462-F3DB-4AE3-BDAD-666B181EA750}" destId="{CCC9544D-39AD-4020-825C-C7F04AE7617B}" srcOrd="2" destOrd="0" presId="urn:microsoft.com/office/officeart/2005/8/layout/bList2"/>
    <dgm:cxn modelId="{9310E4B1-95DA-49DE-84BA-C1CED324EF09}" type="presParOf" srcId="{D77AB462-F3DB-4AE3-BDAD-666B181EA750}" destId="{852AD548-9844-4E3C-A4C8-C0DD2BC5F1AB}"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D45804-768F-40B9-9CC5-B0E5E8520EF3}" type="doc">
      <dgm:prSet loTypeId="urn:microsoft.com/office/officeart/2005/8/layout/bList2" loCatId="list" qsTypeId="urn:microsoft.com/office/officeart/2005/8/quickstyle/simple1" qsCatId="simple" csTypeId="urn:microsoft.com/office/officeart/2005/8/colors/accent1_2" csCatId="accent1" phldr="1"/>
      <dgm:spPr/>
    </dgm:pt>
    <dgm:pt modelId="{9E246350-9CEC-4275-841C-FAFCC6F60A34}">
      <dgm:prSet phldrT="[Texto]" custT="1"/>
      <dgm:spPr>
        <a:gradFill rotWithShape="0">
          <a:gsLst>
            <a:gs pos="0">
              <a:srgbClr val="FFEFD1"/>
            </a:gs>
            <a:gs pos="64999">
              <a:srgbClr val="F0EBD5"/>
            </a:gs>
            <a:gs pos="100000">
              <a:srgbClr val="D1C39F"/>
            </a:gs>
          </a:gsLst>
          <a:lin ang="5400000" scaled="0"/>
        </a:gradFill>
        <a:ln>
          <a:solidFill>
            <a:schemeClr val="accent2"/>
          </a:solidFill>
        </a:ln>
      </dgm:spPr>
      <dgm:t>
        <a:bodyPr/>
        <a:lstStyle/>
        <a:p>
          <a:pPr algn="just"/>
          <a:r>
            <a:rPr lang="es-MX" sz="1200" b="1" dirty="0">
              <a:solidFill>
                <a:schemeClr val="tx1"/>
              </a:solidFill>
            </a:rPr>
            <a:t>Desarrollar un plan de acción para el logro de los objetivos específicos</a:t>
          </a:r>
        </a:p>
      </dgm:t>
    </dgm:pt>
    <dgm:pt modelId="{C0EA33EE-A542-4573-949B-1721C8E5C3B2}" type="parTrans" cxnId="{5B9E3A10-4299-429D-99EF-12B612F40325}">
      <dgm:prSet/>
      <dgm:spPr/>
      <dgm:t>
        <a:bodyPr/>
        <a:lstStyle/>
        <a:p>
          <a:endParaRPr lang="es-MX"/>
        </a:p>
      </dgm:t>
    </dgm:pt>
    <dgm:pt modelId="{1265430B-649F-470A-BCBE-660394E0445C}" type="sibTrans" cxnId="{5B9E3A10-4299-429D-99EF-12B612F40325}">
      <dgm:prSet/>
      <dgm:spPr/>
      <dgm:t>
        <a:bodyPr/>
        <a:lstStyle/>
        <a:p>
          <a:endParaRPr lang="es-MX"/>
        </a:p>
      </dgm:t>
    </dgm:pt>
    <dgm:pt modelId="{56377AE1-99FA-41F5-8048-B1A11FCC3D36}">
      <dgm:prSet phldrT="[Texto]" custT="1"/>
      <dgm:spPr>
        <a:gradFill rotWithShape="0">
          <a:gsLst>
            <a:gs pos="0">
              <a:srgbClr val="FFEFD1"/>
            </a:gs>
            <a:gs pos="64999">
              <a:srgbClr val="F0EBD5"/>
            </a:gs>
            <a:gs pos="100000">
              <a:srgbClr val="D1C39F"/>
            </a:gs>
          </a:gsLst>
          <a:lin ang="5400000" scaled="0"/>
        </a:gradFill>
        <a:ln>
          <a:solidFill>
            <a:schemeClr val="accent2"/>
          </a:solidFill>
        </a:ln>
      </dgm:spPr>
      <dgm:t>
        <a:bodyPr/>
        <a:lstStyle/>
        <a:p>
          <a:r>
            <a:rPr lang="es-MX" sz="1100" b="1" dirty="0">
              <a:solidFill>
                <a:schemeClr val="tx1"/>
              </a:solidFill>
            </a:rPr>
            <a:t>Desarrollar procedimientos para monitorear el progreso y modificar la estrategia o el plan de acción basándose en cambios objetivos en el entorno</a:t>
          </a:r>
        </a:p>
      </dgm:t>
    </dgm:pt>
    <dgm:pt modelId="{D8CF1899-9068-4E8F-B445-82B99BF159CF}" type="parTrans" cxnId="{63E16B9F-049D-48FF-AF8B-33EE1101DE44}">
      <dgm:prSet/>
      <dgm:spPr/>
      <dgm:t>
        <a:bodyPr/>
        <a:lstStyle/>
        <a:p>
          <a:endParaRPr lang="es-MX"/>
        </a:p>
      </dgm:t>
    </dgm:pt>
    <dgm:pt modelId="{C78D1EC7-AE54-4B64-BC07-956E095B0062}" type="sibTrans" cxnId="{63E16B9F-049D-48FF-AF8B-33EE1101DE44}">
      <dgm:prSet/>
      <dgm:spPr/>
      <dgm:t>
        <a:bodyPr/>
        <a:lstStyle/>
        <a:p>
          <a:endParaRPr lang="es-MX"/>
        </a:p>
      </dgm:t>
    </dgm:pt>
    <dgm:pt modelId="{6F1908E1-20F7-4645-898F-071FDC4561D3}">
      <dgm:prSet custT="1"/>
      <dgm:spPr>
        <a:noFill/>
        <a:ln>
          <a:solidFill>
            <a:schemeClr val="accent2"/>
          </a:solidFill>
        </a:ln>
      </dgm:spPr>
      <dgm:t>
        <a:bodyPr/>
        <a:lstStyle/>
        <a:p>
          <a:pPr algn="just"/>
          <a:r>
            <a:rPr lang="es-MX" sz="1400" b="0" dirty="0"/>
            <a:t>Es una parte muy importante de la planeación estratégica, pues se trata de ir de una serie de objetivos generales a definir claramente  las medidas que se deben de tomar y que lleven al éxito del Programa de Trabajo</a:t>
          </a:r>
          <a:r>
            <a:rPr lang="es-MX" sz="1400" dirty="0"/>
            <a:t>.</a:t>
          </a:r>
        </a:p>
      </dgm:t>
    </dgm:pt>
    <dgm:pt modelId="{4B990D62-4AF4-4AEA-A94E-8CC70AC124D9}" type="parTrans" cxnId="{499A923C-F720-41F7-A126-2614B83AF502}">
      <dgm:prSet/>
      <dgm:spPr/>
      <dgm:t>
        <a:bodyPr/>
        <a:lstStyle/>
        <a:p>
          <a:endParaRPr lang="es-MX"/>
        </a:p>
      </dgm:t>
    </dgm:pt>
    <dgm:pt modelId="{194D0505-F4BF-46BA-BB29-AB007924C5A9}" type="sibTrans" cxnId="{499A923C-F720-41F7-A126-2614B83AF502}">
      <dgm:prSet/>
      <dgm:spPr/>
      <dgm:t>
        <a:bodyPr/>
        <a:lstStyle/>
        <a:p>
          <a:endParaRPr lang="es-MX"/>
        </a:p>
      </dgm:t>
    </dgm:pt>
    <dgm:pt modelId="{FEFE0285-3CEA-455A-B06C-664D74F16891}">
      <dgm:prSet custT="1"/>
      <dgm:spPr>
        <a:noFill/>
        <a:ln>
          <a:solidFill>
            <a:schemeClr val="accent2"/>
          </a:solidFill>
        </a:ln>
      </dgm:spPr>
      <dgm:t>
        <a:bodyPr/>
        <a:lstStyle/>
        <a:p>
          <a:r>
            <a:rPr lang="es-MX" sz="1300" dirty="0"/>
            <a:t>La planeación estratégica es un proceso continuo. La estrategia puede ser mejorada a medida que la organización adquiere más información y experiencia, pero también cuando el entorno cambia en relación a lo predicho, o bien se vislumbran cambios que requieran ajustes en la estrategia.</a:t>
          </a:r>
        </a:p>
      </dgm:t>
    </dgm:pt>
    <dgm:pt modelId="{4A006585-A33B-4F66-A1C6-411AC15D9787}" type="parTrans" cxnId="{2612AB3D-3715-411B-8902-6B558CBAF2B8}">
      <dgm:prSet/>
      <dgm:spPr/>
      <dgm:t>
        <a:bodyPr/>
        <a:lstStyle/>
        <a:p>
          <a:endParaRPr lang="es-MX"/>
        </a:p>
      </dgm:t>
    </dgm:pt>
    <dgm:pt modelId="{37151610-2BC9-41CC-90E0-F8683D120602}" type="sibTrans" cxnId="{2612AB3D-3715-411B-8902-6B558CBAF2B8}">
      <dgm:prSet/>
      <dgm:spPr/>
      <dgm:t>
        <a:bodyPr/>
        <a:lstStyle/>
        <a:p>
          <a:endParaRPr lang="es-MX"/>
        </a:p>
      </dgm:t>
    </dgm:pt>
    <dgm:pt modelId="{D0BCBA4B-9394-46CC-87DC-0B5B723488B4}">
      <dgm:prSet custT="1"/>
      <dgm:spPr>
        <a:noFill/>
        <a:ln>
          <a:solidFill>
            <a:schemeClr val="accent2"/>
          </a:solidFill>
        </a:ln>
      </dgm:spPr>
      <dgm:t>
        <a:bodyPr anchor="ctr"/>
        <a:lstStyle/>
        <a:p>
          <a:r>
            <a:rPr lang="es-MX" sz="1400" dirty="0"/>
            <a:t>Los objetivos de largo plazo muestran con elementos concretos la visión de la institución  y pueden ser medibles o cuantificables, lo que será muy útil a la hora de realizar un control.</a:t>
          </a:r>
        </a:p>
      </dgm:t>
    </dgm:pt>
    <dgm:pt modelId="{0B52FE8D-A2E7-446B-8029-DA0B9A852F66}" type="sibTrans" cxnId="{A1834517-E374-4FA8-95F2-127F8C006F22}">
      <dgm:prSet/>
      <dgm:spPr/>
      <dgm:t>
        <a:bodyPr/>
        <a:lstStyle/>
        <a:p>
          <a:endParaRPr lang="es-MX"/>
        </a:p>
      </dgm:t>
    </dgm:pt>
    <dgm:pt modelId="{9BFB9419-706C-410E-83FF-9085031EA922}" type="parTrans" cxnId="{A1834517-E374-4FA8-95F2-127F8C006F22}">
      <dgm:prSet/>
      <dgm:spPr/>
      <dgm:t>
        <a:bodyPr/>
        <a:lstStyle/>
        <a:p>
          <a:endParaRPr lang="es-MX"/>
        </a:p>
      </dgm:t>
    </dgm:pt>
    <dgm:pt modelId="{C52E0F8A-E145-48BE-AAB1-27F47F6FCBAE}">
      <dgm:prSet phldrT="[Texto]" custT="1"/>
      <dgm:spPr>
        <a:gradFill rotWithShape="0">
          <a:gsLst>
            <a:gs pos="0">
              <a:srgbClr val="FFEFD1"/>
            </a:gs>
            <a:gs pos="64999">
              <a:srgbClr val="F0EBD5"/>
            </a:gs>
            <a:gs pos="100000">
              <a:srgbClr val="D1C39F"/>
            </a:gs>
          </a:gsLst>
          <a:lin ang="5400000" scaled="0"/>
        </a:gradFill>
        <a:ln>
          <a:solidFill>
            <a:schemeClr val="accent2"/>
          </a:solidFill>
        </a:ln>
      </dgm:spPr>
      <dgm:t>
        <a:bodyPr/>
        <a:lstStyle/>
        <a:p>
          <a:r>
            <a:rPr lang="es-MX" sz="1200" b="1" dirty="0">
              <a:solidFill>
                <a:schemeClr val="tx1"/>
              </a:solidFill>
            </a:rPr>
            <a:t>Informar el cumplimiento del Programa de  Trabajo </a:t>
          </a:r>
        </a:p>
      </dgm:t>
    </dgm:pt>
    <dgm:pt modelId="{4ECF5B7B-91A2-4F36-825F-4333139EC41B}" type="sibTrans" cxnId="{E8AE8A50-563F-4DC7-A9F7-38137E72762A}">
      <dgm:prSet/>
      <dgm:spPr/>
      <dgm:t>
        <a:bodyPr/>
        <a:lstStyle/>
        <a:p>
          <a:endParaRPr lang="es-MX"/>
        </a:p>
      </dgm:t>
    </dgm:pt>
    <dgm:pt modelId="{63A3BDD5-372A-4FA6-8D17-06E258677726}" type="parTrans" cxnId="{E8AE8A50-563F-4DC7-A9F7-38137E72762A}">
      <dgm:prSet/>
      <dgm:spPr/>
      <dgm:t>
        <a:bodyPr/>
        <a:lstStyle/>
        <a:p>
          <a:endParaRPr lang="es-MX"/>
        </a:p>
      </dgm:t>
    </dgm:pt>
    <dgm:pt modelId="{41CEBD66-FD4C-42B7-B657-0A818CC95794}" type="pres">
      <dgm:prSet presAssocID="{69D45804-768F-40B9-9CC5-B0E5E8520EF3}" presName="diagram" presStyleCnt="0">
        <dgm:presLayoutVars>
          <dgm:dir/>
          <dgm:animLvl val="lvl"/>
          <dgm:resizeHandles val="exact"/>
        </dgm:presLayoutVars>
      </dgm:prSet>
      <dgm:spPr/>
    </dgm:pt>
    <dgm:pt modelId="{F7CE38EE-9803-476F-9FA9-DE042B001179}" type="pres">
      <dgm:prSet presAssocID="{9E246350-9CEC-4275-841C-FAFCC6F60A34}" presName="compNode" presStyleCnt="0"/>
      <dgm:spPr/>
    </dgm:pt>
    <dgm:pt modelId="{D87E6BD7-0157-4355-8FDF-2B6DD542B4B7}" type="pres">
      <dgm:prSet presAssocID="{9E246350-9CEC-4275-841C-FAFCC6F60A34}" presName="childRect" presStyleLbl="bgAcc1" presStyleIdx="0" presStyleCnt="3" custScaleX="100843" custScaleY="137490">
        <dgm:presLayoutVars>
          <dgm:bulletEnabled val="1"/>
        </dgm:presLayoutVars>
      </dgm:prSet>
      <dgm:spPr/>
    </dgm:pt>
    <dgm:pt modelId="{2F1B1D76-F482-483A-9C5B-35B150C2BD66}" type="pres">
      <dgm:prSet presAssocID="{9E246350-9CEC-4275-841C-FAFCC6F60A34}" presName="parentText" presStyleLbl="node1" presStyleIdx="0" presStyleCnt="0">
        <dgm:presLayoutVars>
          <dgm:chMax val="0"/>
          <dgm:bulletEnabled val="1"/>
        </dgm:presLayoutVars>
      </dgm:prSet>
      <dgm:spPr/>
    </dgm:pt>
    <dgm:pt modelId="{4DF2B0AC-CAF4-41EE-A133-08E52717E423}" type="pres">
      <dgm:prSet presAssocID="{9E246350-9CEC-4275-841C-FAFCC6F60A34}" presName="parentRect" presStyleLbl="alignNode1" presStyleIdx="0" presStyleCnt="3" custLinFactNeighborY="48098"/>
      <dgm:spPr/>
    </dgm:pt>
    <dgm:pt modelId="{048D220D-1DE6-4F73-A4B3-AFF51DC11E4C}" type="pres">
      <dgm:prSet presAssocID="{9E246350-9CEC-4275-841C-FAFCC6F60A34}" presName="adorn" presStyleLbl="fgAccFollowNode1" presStyleIdx="0" presStyleCnt="3" custLinFactY="-186450" custLinFactNeighborX="-59655" custLinFactNeighborY="-200000"/>
      <dgm:spPr>
        <a:noFill/>
        <a:ln>
          <a:noFill/>
        </a:ln>
      </dgm:spPr>
    </dgm:pt>
    <dgm:pt modelId="{E05BB7FC-756C-415E-A261-EC0836696C6E}" type="pres">
      <dgm:prSet presAssocID="{1265430B-649F-470A-BCBE-660394E0445C}" presName="sibTrans" presStyleLbl="sibTrans2D1" presStyleIdx="0" presStyleCnt="0"/>
      <dgm:spPr/>
    </dgm:pt>
    <dgm:pt modelId="{FC45AAFA-4910-4CB9-B98C-9A7816D0670E}" type="pres">
      <dgm:prSet presAssocID="{56377AE1-99FA-41F5-8048-B1A11FCC3D36}" presName="compNode" presStyleCnt="0"/>
      <dgm:spPr/>
    </dgm:pt>
    <dgm:pt modelId="{43BFF31F-45BB-4DB3-9B2F-6C21CFF5A4E9}" type="pres">
      <dgm:prSet presAssocID="{56377AE1-99FA-41F5-8048-B1A11FCC3D36}" presName="childRect" presStyleLbl="bgAcc1" presStyleIdx="1" presStyleCnt="3" custScaleY="145967" custLinFactNeighborX="97" custLinFactNeighborY="-4694">
        <dgm:presLayoutVars>
          <dgm:bulletEnabled val="1"/>
        </dgm:presLayoutVars>
      </dgm:prSet>
      <dgm:spPr/>
    </dgm:pt>
    <dgm:pt modelId="{08378D34-25C7-4D0D-B217-9BD16EB69FFB}" type="pres">
      <dgm:prSet presAssocID="{56377AE1-99FA-41F5-8048-B1A11FCC3D36}" presName="parentText" presStyleLbl="node1" presStyleIdx="0" presStyleCnt="0">
        <dgm:presLayoutVars>
          <dgm:chMax val="0"/>
          <dgm:bulletEnabled val="1"/>
        </dgm:presLayoutVars>
      </dgm:prSet>
      <dgm:spPr/>
    </dgm:pt>
    <dgm:pt modelId="{9A63BAED-B58B-48D1-8417-57CBF4C60BD4}" type="pres">
      <dgm:prSet presAssocID="{56377AE1-99FA-41F5-8048-B1A11FCC3D36}" presName="parentRect" presStyleLbl="alignNode1" presStyleIdx="1" presStyleCnt="3" custScaleY="194120" custLinFactY="16758" custLinFactNeighborX="97" custLinFactNeighborY="100000"/>
      <dgm:spPr/>
    </dgm:pt>
    <dgm:pt modelId="{3BCF3C10-45A5-430A-940F-564DC649B5C2}" type="pres">
      <dgm:prSet presAssocID="{56377AE1-99FA-41F5-8048-B1A11FCC3D36}" presName="adorn" presStyleLbl="fgAccFollowNode1" presStyleIdx="1" presStyleCnt="3" custLinFactY="-182931" custLinFactNeighborX="-95637" custLinFactNeighborY="-200000"/>
      <dgm:spPr>
        <a:noFill/>
        <a:ln>
          <a:noFill/>
        </a:ln>
      </dgm:spPr>
    </dgm:pt>
    <dgm:pt modelId="{25DABB83-96E0-429A-8A71-62DB770AF529}" type="pres">
      <dgm:prSet presAssocID="{C78D1EC7-AE54-4B64-BC07-956E095B0062}" presName="sibTrans" presStyleLbl="sibTrans2D1" presStyleIdx="0" presStyleCnt="0"/>
      <dgm:spPr/>
    </dgm:pt>
    <dgm:pt modelId="{D77AB462-F3DB-4AE3-BDAD-666B181EA750}" type="pres">
      <dgm:prSet presAssocID="{C52E0F8A-E145-48BE-AAB1-27F47F6FCBAE}" presName="compNode" presStyleCnt="0"/>
      <dgm:spPr/>
    </dgm:pt>
    <dgm:pt modelId="{B24EB2F4-628E-4BF5-8335-FDC33845BDBF}" type="pres">
      <dgm:prSet presAssocID="{C52E0F8A-E145-48BE-AAB1-27F47F6FCBAE}" presName="childRect" presStyleLbl="bgAcc1" presStyleIdx="2" presStyleCnt="3" custScaleY="127980">
        <dgm:presLayoutVars>
          <dgm:bulletEnabled val="1"/>
        </dgm:presLayoutVars>
      </dgm:prSet>
      <dgm:spPr/>
    </dgm:pt>
    <dgm:pt modelId="{D090F781-3533-458A-8962-517496B454F1}" type="pres">
      <dgm:prSet presAssocID="{C52E0F8A-E145-48BE-AAB1-27F47F6FCBAE}" presName="parentText" presStyleLbl="node1" presStyleIdx="0" presStyleCnt="0">
        <dgm:presLayoutVars>
          <dgm:chMax val="0"/>
          <dgm:bulletEnabled val="1"/>
        </dgm:presLayoutVars>
      </dgm:prSet>
      <dgm:spPr/>
    </dgm:pt>
    <dgm:pt modelId="{CCC9544D-39AD-4020-825C-C7F04AE7617B}" type="pres">
      <dgm:prSet presAssocID="{C52E0F8A-E145-48BE-AAB1-27F47F6FCBAE}" presName="parentRect" presStyleLbl="alignNode1" presStyleIdx="2" presStyleCnt="3" custLinFactNeighborY="37101"/>
      <dgm:spPr/>
    </dgm:pt>
    <dgm:pt modelId="{852AD548-9844-4E3C-A4C8-C0DD2BC5F1AB}" type="pres">
      <dgm:prSet presAssocID="{C52E0F8A-E145-48BE-AAB1-27F47F6FCBAE}" presName="adorn" presStyleLbl="fgAccFollowNode1" presStyleIdx="2" presStyleCnt="3" custScaleY="116257" custLinFactX="-20222" custLinFactY="-161128" custLinFactNeighborX="-100000" custLinFactNeighborY="-200000"/>
      <dgm:spPr>
        <a:noFill/>
        <a:ln>
          <a:noFill/>
        </a:ln>
      </dgm:spPr>
    </dgm:pt>
  </dgm:ptLst>
  <dgm:cxnLst>
    <dgm:cxn modelId="{38AA620A-245D-4DD3-A547-759673AB937D}" type="presOf" srcId="{C78D1EC7-AE54-4B64-BC07-956E095B0062}" destId="{25DABB83-96E0-429A-8A71-62DB770AF529}" srcOrd="0" destOrd="0" presId="urn:microsoft.com/office/officeart/2005/8/layout/bList2"/>
    <dgm:cxn modelId="{5B9E3A10-4299-429D-99EF-12B612F40325}" srcId="{69D45804-768F-40B9-9CC5-B0E5E8520EF3}" destId="{9E246350-9CEC-4275-841C-FAFCC6F60A34}" srcOrd="0" destOrd="0" parTransId="{C0EA33EE-A542-4573-949B-1721C8E5C3B2}" sibTransId="{1265430B-649F-470A-BCBE-660394E0445C}"/>
    <dgm:cxn modelId="{A1834517-E374-4FA8-95F2-127F8C006F22}" srcId="{C52E0F8A-E145-48BE-AAB1-27F47F6FCBAE}" destId="{D0BCBA4B-9394-46CC-87DC-0B5B723488B4}" srcOrd="0" destOrd="0" parTransId="{9BFB9419-706C-410E-83FF-9085031EA922}" sibTransId="{0B52FE8D-A2E7-446B-8029-DA0B9A852F66}"/>
    <dgm:cxn modelId="{ED57D237-917B-44F6-8D14-F85762CB47BF}" type="presOf" srcId="{56377AE1-99FA-41F5-8048-B1A11FCC3D36}" destId="{08378D34-25C7-4D0D-B217-9BD16EB69FFB}" srcOrd="0" destOrd="0" presId="urn:microsoft.com/office/officeart/2005/8/layout/bList2"/>
    <dgm:cxn modelId="{499A923C-F720-41F7-A126-2614B83AF502}" srcId="{9E246350-9CEC-4275-841C-FAFCC6F60A34}" destId="{6F1908E1-20F7-4645-898F-071FDC4561D3}" srcOrd="0" destOrd="0" parTransId="{4B990D62-4AF4-4AEA-A94E-8CC70AC124D9}" sibTransId="{194D0505-F4BF-46BA-BB29-AB007924C5A9}"/>
    <dgm:cxn modelId="{2612AB3D-3715-411B-8902-6B558CBAF2B8}" srcId="{56377AE1-99FA-41F5-8048-B1A11FCC3D36}" destId="{FEFE0285-3CEA-455A-B06C-664D74F16891}" srcOrd="0" destOrd="0" parTransId="{4A006585-A33B-4F66-A1C6-411AC15D9787}" sibTransId="{37151610-2BC9-41CC-90E0-F8683D120602}"/>
    <dgm:cxn modelId="{3121AB5E-D4F7-4449-A3D7-2E2E4A2D3676}" type="presOf" srcId="{C52E0F8A-E145-48BE-AAB1-27F47F6FCBAE}" destId="{D090F781-3533-458A-8962-517496B454F1}" srcOrd="0" destOrd="0" presId="urn:microsoft.com/office/officeart/2005/8/layout/bList2"/>
    <dgm:cxn modelId="{1CE91C67-4310-4289-B3B8-43FDCC5B45BA}" type="presOf" srcId="{C52E0F8A-E145-48BE-AAB1-27F47F6FCBAE}" destId="{CCC9544D-39AD-4020-825C-C7F04AE7617B}" srcOrd="1" destOrd="0" presId="urn:microsoft.com/office/officeart/2005/8/layout/bList2"/>
    <dgm:cxn modelId="{E8AE8A50-563F-4DC7-A9F7-38137E72762A}" srcId="{69D45804-768F-40B9-9CC5-B0E5E8520EF3}" destId="{C52E0F8A-E145-48BE-AAB1-27F47F6FCBAE}" srcOrd="2" destOrd="0" parTransId="{63A3BDD5-372A-4FA6-8D17-06E258677726}" sibTransId="{4ECF5B7B-91A2-4F36-825F-4333139EC41B}"/>
    <dgm:cxn modelId="{214C0E56-EB71-4B8E-BCD7-ABA809A27FFB}" type="presOf" srcId="{D0BCBA4B-9394-46CC-87DC-0B5B723488B4}" destId="{B24EB2F4-628E-4BF5-8335-FDC33845BDBF}" srcOrd="0" destOrd="0" presId="urn:microsoft.com/office/officeart/2005/8/layout/bList2"/>
    <dgm:cxn modelId="{1B911A79-5F96-40E7-AB4C-3AF26FD5B8A8}" type="presOf" srcId="{FEFE0285-3CEA-455A-B06C-664D74F16891}" destId="{43BFF31F-45BB-4DB3-9B2F-6C21CFF5A4E9}" srcOrd="0" destOrd="0" presId="urn:microsoft.com/office/officeart/2005/8/layout/bList2"/>
    <dgm:cxn modelId="{B278577E-627A-49AA-A0B6-2E754C71A6A1}" type="presOf" srcId="{9E246350-9CEC-4275-841C-FAFCC6F60A34}" destId="{2F1B1D76-F482-483A-9C5B-35B150C2BD66}" srcOrd="0" destOrd="0" presId="urn:microsoft.com/office/officeart/2005/8/layout/bList2"/>
    <dgm:cxn modelId="{62E3537F-10A9-424A-B03C-DDF9D52410C5}" type="presOf" srcId="{69D45804-768F-40B9-9CC5-B0E5E8520EF3}" destId="{41CEBD66-FD4C-42B7-B657-0A818CC95794}" srcOrd="0" destOrd="0" presId="urn:microsoft.com/office/officeart/2005/8/layout/bList2"/>
    <dgm:cxn modelId="{63E16B9F-049D-48FF-AF8B-33EE1101DE44}" srcId="{69D45804-768F-40B9-9CC5-B0E5E8520EF3}" destId="{56377AE1-99FA-41F5-8048-B1A11FCC3D36}" srcOrd="1" destOrd="0" parTransId="{D8CF1899-9068-4E8F-B445-82B99BF159CF}" sibTransId="{C78D1EC7-AE54-4B64-BC07-956E095B0062}"/>
    <dgm:cxn modelId="{36B6CDC9-27DF-40CF-A699-CF7FA0D8356F}" type="presOf" srcId="{1265430B-649F-470A-BCBE-660394E0445C}" destId="{E05BB7FC-756C-415E-A261-EC0836696C6E}" srcOrd="0" destOrd="0" presId="urn:microsoft.com/office/officeart/2005/8/layout/bList2"/>
    <dgm:cxn modelId="{ADE6A4DD-E551-4EB9-A167-FEAD9E691839}" type="presOf" srcId="{9E246350-9CEC-4275-841C-FAFCC6F60A34}" destId="{4DF2B0AC-CAF4-41EE-A133-08E52717E423}" srcOrd="1" destOrd="0" presId="urn:microsoft.com/office/officeart/2005/8/layout/bList2"/>
    <dgm:cxn modelId="{B1B70FEC-E7F5-4B40-81DE-A9536CC818EF}" type="presOf" srcId="{56377AE1-99FA-41F5-8048-B1A11FCC3D36}" destId="{9A63BAED-B58B-48D1-8417-57CBF4C60BD4}" srcOrd="1" destOrd="0" presId="urn:microsoft.com/office/officeart/2005/8/layout/bList2"/>
    <dgm:cxn modelId="{C6914FF1-593C-4724-A4EA-4C268CC28651}" type="presOf" srcId="{6F1908E1-20F7-4645-898F-071FDC4561D3}" destId="{D87E6BD7-0157-4355-8FDF-2B6DD542B4B7}" srcOrd="0" destOrd="0" presId="urn:microsoft.com/office/officeart/2005/8/layout/bList2"/>
    <dgm:cxn modelId="{EEB43912-2449-40CC-BDA2-43605832D1CA}" type="presParOf" srcId="{41CEBD66-FD4C-42B7-B657-0A818CC95794}" destId="{F7CE38EE-9803-476F-9FA9-DE042B001179}" srcOrd="0" destOrd="0" presId="urn:microsoft.com/office/officeart/2005/8/layout/bList2"/>
    <dgm:cxn modelId="{A47B9E89-DAFD-4B29-B999-6B5E60EF6513}" type="presParOf" srcId="{F7CE38EE-9803-476F-9FA9-DE042B001179}" destId="{D87E6BD7-0157-4355-8FDF-2B6DD542B4B7}" srcOrd="0" destOrd="0" presId="urn:microsoft.com/office/officeart/2005/8/layout/bList2"/>
    <dgm:cxn modelId="{FD9F7F76-2A65-4CD8-B052-0D94238B3ED0}" type="presParOf" srcId="{F7CE38EE-9803-476F-9FA9-DE042B001179}" destId="{2F1B1D76-F482-483A-9C5B-35B150C2BD66}" srcOrd="1" destOrd="0" presId="urn:microsoft.com/office/officeart/2005/8/layout/bList2"/>
    <dgm:cxn modelId="{950FFDDA-0087-4C6B-8A2A-7F8AEACA3691}" type="presParOf" srcId="{F7CE38EE-9803-476F-9FA9-DE042B001179}" destId="{4DF2B0AC-CAF4-41EE-A133-08E52717E423}" srcOrd="2" destOrd="0" presId="urn:microsoft.com/office/officeart/2005/8/layout/bList2"/>
    <dgm:cxn modelId="{6FDAB348-796D-4786-B2EB-DB810103D964}" type="presParOf" srcId="{F7CE38EE-9803-476F-9FA9-DE042B001179}" destId="{048D220D-1DE6-4F73-A4B3-AFF51DC11E4C}" srcOrd="3" destOrd="0" presId="urn:microsoft.com/office/officeart/2005/8/layout/bList2"/>
    <dgm:cxn modelId="{2164B3B7-E672-4405-B681-E4F53878DA16}" type="presParOf" srcId="{41CEBD66-FD4C-42B7-B657-0A818CC95794}" destId="{E05BB7FC-756C-415E-A261-EC0836696C6E}" srcOrd="1" destOrd="0" presId="urn:microsoft.com/office/officeart/2005/8/layout/bList2"/>
    <dgm:cxn modelId="{F577A3E0-CF25-4E6F-B79D-3D1787BF5924}" type="presParOf" srcId="{41CEBD66-FD4C-42B7-B657-0A818CC95794}" destId="{FC45AAFA-4910-4CB9-B98C-9A7816D0670E}" srcOrd="2" destOrd="0" presId="urn:microsoft.com/office/officeart/2005/8/layout/bList2"/>
    <dgm:cxn modelId="{D2827F77-AC0D-497D-9103-ADD882D97495}" type="presParOf" srcId="{FC45AAFA-4910-4CB9-B98C-9A7816D0670E}" destId="{43BFF31F-45BB-4DB3-9B2F-6C21CFF5A4E9}" srcOrd="0" destOrd="0" presId="urn:microsoft.com/office/officeart/2005/8/layout/bList2"/>
    <dgm:cxn modelId="{D018EBD8-9D63-4B14-8284-D391AAC8565D}" type="presParOf" srcId="{FC45AAFA-4910-4CB9-B98C-9A7816D0670E}" destId="{08378D34-25C7-4D0D-B217-9BD16EB69FFB}" srcOrd="1" destOrd="0" presId="urn:microsoft.com/office/officeart/2005/8/layout/bList2"/>
    <dgm:cxn modelId="{4BF30AE4-F0FF-4556-AB6C-DDFA92AC971D}" type="presParOf" srcId="{FC45AAFA-4910-4CB9-B98C-9A7816D0670E}" destId="{9A63BAED-B58B-48D1-8417-57CBF4C60BD4}" srcOrd="2" destOrd="0" presId="urn:microsoft.com/office/officeart/2005/8/layout/bList2"/>
    <dgm:cxn modelId="{A0298FAB-3B3B-40F0-95B1-FB134004D7BB}" type="presParOf" srcId="{FC45AAFA-4910-4CB9-B98C-9A7816D0670E}" destId="{3BCF3C10-45A5-430A-940F-564DC649B5C2}" srcOrd="3" destOrd="0" presId="urn:microsoft.com/office/officeart/2005/8/layout/bList2"/>
    <dgm:cxn modelId="{3BBDB873-8418-40A8-9A89-9DEC0AF736ED}" type="presParOf" srcId="{41CEBD66-FD4C-42B7-B657-0A818CC95794}" destId="{25DABB83-96E0-429A-8A71-62DB770AF529}" srcOrd="3" destOrd="0" presId="urn:microsoft.com/office/officeart/2005/8/layout/bList2"/>
    <dgm:cxn modelId="{7DA6E492-5F0D-48FC-8125-91685A5F5646}" type="presParOf" srcId="{41CEBD66-FD4C-42B7-B657-0A818CC95794}" destId="{D77AB462-F3DB-4AE3-BDAD-666B181EA750}" srcOrd="4" destOrd="0" presId="urn:microsoft.com/office/officeart/2005/8/layout/bList2"/>
    <dgm:cxn modelId="{A14B303B-19F0-4BEC-BBAD-0F07F37E852A}" type="presParOf" srcId="{D77AB462-F3DB-4AE3-BDAD-666B181EA750}" destId="{B24EB2F4-628E-4BF5-8335-FDC33845BDBF}" srcOrd="0" destOrd="0" presId="urn:microsoft.com/office/officeart/2005/8/layout/bList2"/>
    <dgm:cxn modelId="{304B4983-DAEC-4B59-935A-32B12D0EE5EB}" type="presParOf" srcId="{D77AB462-F3DB-4AE3-BDAD-666B181EA750}" destId="{D090F781-3533-458A-8962-517496B454F1}" srcOrd="1" destOrd="0" presId="urn:microsoft.com/office/officeart/2005/8/layout/bList2"/>
    <dgm:cxn modelId="{4F4711CB-6A5D-4930-9B27-8C6C67B21E8A}" type="presParOf" srcId="{D77AB462-F3DB-4AE3-BDAD-666B181EA750}" destId="{CCC9544D-39AD-4020-825C-C7F04AE7617B}" srcOrd="2" destOrd="0" presId="urn:microsoft.com/office/officeart/2005/8/layout/bList2"/>
    <dgm:cxn modelId="{A486438B-4A7A-4A9C-876D-82A529176C42}" type="presParOf" srcId="{D77AB462-F3DB-4AE3-BDAD-666B181EA750}" destId="{852AD548-9844-4E3C-A4C8-C0DD2BC5F1AB}"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7E6BD7-0157-4355-8FDF-2B6DD542B4B7}">
      <dsp:nvSpPr>
        <dsp:cNvPr id="0" name=""/>
        <dsp:cNvSpPr/>
      </dsp:nvSpPr>
      <dsp:spPr>
        <a:xfrm>
          <a:off x="6112" y="1300266"/>
          <a:ext cx="2158839" cy="2197167"/>
        </a:xfrm>
        <a:prstGeom prst="round2SameRect">
          <a:avLst>
            <a:gd name="adj1" fmla="val 8000"/>
            <a:gd name="adj2" fmla="val 0"/>
          </a:avLst>
        </a:prstGeom>
        <a:no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just" defTabSz="622300">
            <a:lnSpc>
              <a:spcPct val="90000"/>
            </a:lnSpc>
            <a:spcBef>
              <a:spcPct val="0"/>
            </a:spcBef>
            <a:spcAft>
              <a:spcPct val="15000"/>
            </a:spcAft>
            <a:buChar char="•"/>
          </a:pPr>
          <a:r>
            <a:rPr lang="es-MX" sz="1400" b="0" kern="1200" dirty="0"/>
            <a:t>La</a:t>
          </a:r>
          <a:r>
            <a:rPr lang="es-MX" sz="1400" b="1" kern="1200" dirty="0"/>
            <a:t> visión</a:t>
          </a:r>
          <a:r>
            <a:rPr lang="es-MX" sz="1400" kern="1200" dirty="0"/>
            <a:t> expresa dónde quiere estar el Hospital en el futuro.</a:t>
          </a:r>
        </a:p>
        <a:p>
          <a:pPr marL="114300" lvl="1" indent="-114300" algn="just" defTabSz="622300">
            <a:lnSpc>
              <a:spcPct val="90000"/>
            </a:lnSpc>
            <a:spcBef>
              <a:spcPct val="0"/>
            </a:spcBef>
            <a:spcAft>
              <a:spcPct val="15000"/>
            </a:spcAft>
            <a:buChar char="•"/>
          </a:pPr>
          <a:endParaRPr lang="es-MX" sz="1400" kern="1200" dirty="0"/>
        </a:p>
        <a:p>
          <a:pPr marL="114300" lvl="1" indent="-114300" algn="just" defTabSz="622300">
            <a:lnSpc>
              <a:spcPct val="90000"/>
            </a:lnSpc>
            <a:spcBef>
              <a:spcPct val="0"/>
            </a:spcBef>
            <a:spcAft>
              <a:spcPct val="15000"/>
            </a:spcAft>
            <a:buChar char="•"/>
          </a:pPr>
          <a:r>
            <a:rPr lang="es-MX" sz="1400" kern="1200" dirty="0"/>
            <a:t> La </a:t>
          </a:r>
          <a:r>
            <a:rPr lang="es-MX" sz="1400" b="1" kern="1200" dirty="0"/>
            <a:t>misión</a:t>
          </a:r>
          <a:r>
            <a:rPr lang="es-MX" sz="1400" kern="1200" dirty="0"/>
            <a:t> describe qué ofrece  ahora y en el futuro. Cuál es el valor agregado que brinda, es decir, el propósito.</a:t>
          </a:r>
        </a:p>
      </dsp:txBody>
      <dsp:txXfrm>
        <a:off x="56696" y="1350850"/>
        <a:ext cx="2057671" cy="2146583"/>
      </dsp:txXfrm>
    </dsp:sp>
    <dsp:sp modelId="{4DF2B0AC-CAF4-41EE-A133-08E52717E423}">
      <dsp:nvSpPr>
        <dsp:cNvPr id="0" name=""/>
        <dsp:cNvSpPr/>
      </dsp:nvSpPr>
      <dsp:spPr>
        <a:xfrm>
          <a:off x="15135" y="3528390"/>
          <a:ext cx="2140792" cy="687164"/>
        </a:xfrm>
        <a:prstGeom prst="rect">
          <a:avLst/>
        </a:prstGeom>
        <a:gradFill rotWithShape="0">
          <a:gsLst>
            <a:gs pos="0">
              <a:srgbClr val="FFEFD1"/>
            </a:gs>
            <a:gs pos="64999">
              <a:srgbClr val="F0EBD5"/>
            </a:gs>
            <a:gs pos="100000">
              <a:srgbClr val="D1C39F"/>
            </a:gs>
          </a:gsLst>
          <a:lin ang="5400000" scaled="0"/>
        </a:gra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just" defTabSz="533400">
            <a:lnSpc>
              <a:spcPct val="90000"/>
            </a:lnSpc>
            <a:spcBef>
              <a:spcPct val="0"/>
            </a:spcBef>
            <a:spcAft>
              <a:spcPct val="35000"/>
            </a:spcAft>
            <a:buNone/>
          </a:pPr>
          <a:r>
            <a:rPr lang="es-MX" sz="1200" b="1" kern="1200" dirty="0">
              <a:solidFill>
                <a:schemeClr val="tx1"/>
              </a:solidFill>
            </a:rPr>
            <a:t>Definir o revisar los valores, visión y misión de la institución </a:t>
          </a:r>
        </a:p>
      </dsp:txBody>
      <dsp:txXfrm>
        <a:off x="15135" y="3528390"/>
        <a:ext cx="1507600" cy="687164"/>
      </dsp:txXfrm>
    </dsp:sp>
    <dsp:sp modelId="{048D220D-1DE6-4F73-A4B3-AFF51DC11E4C}">
      <dsp:nvSpPr>
        <dsp:cNvPr id="0" name=""/>
        <dsp:cNvSpPr/>
      </dsp:nvSpPr>
      <dsp:spPr>
        <a:xfrm>
          <a:off x="1136313" y="411445"/>
          <a:ext cx="749277" cy="749277"/>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43BFF31F-45BB-4DB3-9B2F-6C21CFF5A4E9}">
      <dsp:nvSpPr>
        <dsp:cNvPr id="0" name=""/>
        <dsp:cNvSpPr/>
      </dsp:nvSpPr>
      <dsp:spPr>
        <a:xfrm>
          <a:off x="2520277" y="1191386"/>
          <a:ext cx="2140792" cy="2332634"/>
        </a:xfrm>
        <a:prstGeom prst="round2SameRect">
          <a:avLst>
            <a:gd name="adj1" fmla="val 8000"/>
            <a:gd name="adj2" fmla="val 0"/>
          </a:avLst>
        </a:prstGeom>
        <a:no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l" defTabSz="622300">
            <a:lnSpc>
              <a:spcPct val="90000"/>
            </a:lnSpc>
            <a:spcBef>
              <a:spcPct val="0"/>
            </a:spcBef>
            <a:spcAft>
              <a:spcPct val="15000"/>
            </a:spcAft>
            <a:buChar char="•"/>
          </a:pPr>
          <a:r>
            <a:rPr lang="es-MX" sz="1400" kern="1200" dirty="0"/>
            <a:t>Se evalúan las fortalezas y debilidades de la institución, ante el entorno presente y futuro y cómo será posible adaptarse para aprovechar al máximo los futuros cambios del entorno o modificar algunos aspectos del mismo.</a:t>
          </a:r>
          <a:endParaRPr lang="es-MX" sz="1300" kern="1200" dirty="0"/>
        </a:p>
      </dsp:txBody>
      <dsp:txXfrm>
        <a:off x="2570438" y="1241547"/>
        <a:ext cx="2040470" cy="2282473"/>
      </dsp:txXfrm>
    </dsp:sp>
    <dsp:sp modelId="{9A63BAED-B58B-48D1-8417-57CBF4C60BD4}">
      <dsp:nvSpPr>
        <dsp:cNvPr id="0" name=""/>
        <dsp:cNvSpPr/>
      </dsp:nvSpPr>
      <dsp:spPr>
        <a:xfrm>
          <a:off x="2520277" y="3561308"/>
          <a:ext cx="2140792" cy="687164"/>
        </a:xfrm>
        <a:prstGeom prst="rect">
          <a:avLst/>
        </a:prstGeom>
        <a:gradFill rotWithShape="0">
          <a:gsLst>
            <a:gs pos="0">
              <a:srgbClr val="FFEFD1"/>
            </a:gs>
            <a:gs pos="64999">
              <a:srgbClr val="F0EBD5"/>
            </a:gs>
            <a:gs pos="100000">
              <a:srgbClr val="D1C39F"/>
            </a:gs>
          </a:gsLst>
          <a:lin ang="5400000" scaled="0"/>
        </a:gra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s-MX" sz="1200" b="1" kern="1200" dirty="0">
              <a:solidFill>
                <a:schemeClr val="tx1"/>
              </a:solidFill>
            </a:rPr>
            <a:t>Llevar a cabo un análisis del entorno </a:t>
          </a:r>
        </a:p>
      </dsp:txBody>
      <dsp:txXfrm>
        <a:off x="2520277" y="3561308"/>
        <a:ext cx="1507600" cy="687164"/>
      </dsp:txXfrm>
    </dsp:sp>
    <dsp:sp modelId="{3BCF3C10-45A5-430A-940F-564DC649B5C2}">
      <dsp:nvSpPr>
        <dsp:cNvPr id="0" name=""/>
        <dsp:cNvSpPr/>
      </dsp:nvSpPr>
      <dsp:spPr>
        <a:xfrm>
          <a:off x="3369774" y="471679"/>
          <a:ext cx="749277" cy="749277"/>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B24EB2F4-628E-4BF5-8335-FDC33845BDBF}">
      <dsp:nvSpPr>
        <dsp:cNvPr id="0" name=""/>
        <dsp:cNvSpPr/>
      </dsp:nvSpPr>
      <dsp:spPr>
        <a:xfrm>
          <a:off x="5021266" y="1307807"/>
          <a:ext cx="2140792" cy="2045192"/>
        </a:xfrm>
        <a:prstGeom prst="round2SameRect">
          <a:avLst>
            <a:gd name="adj1" fmla="val 8000"/>
            <a:gd name="adj2" fmla="val 0"/>
          </a:avLst>
        </a:prstGeom>
        <a:no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l" defTabSz="622300">
            <a:lnSpc>
              <a:spcPct val="90000"/>
            </a:lnSpc>
            <a:spcBef>
              <a:spcPct val="0"/>
            </a:spcBef>
            <a:spcAft>
              <a:spcPct val="15000"/>
            </a:spcAft>
            <a:buChar char="•"/>
          </a:pPr>
          <a:r>
            <a:rPr lang="es-MX" sz="1400" kern="1200" dirty="0"/>
            <a:t>Los objetivos de largo plazo muestran con elementos concretos la visión de la institución  y pueden ser medibles o cuantificables, lo que será muy útil a la hora de realizar un control.</a:t>
          </a:r>
        </a:p>
      </dsp:txBody>
      <dsp:txXfrm>
        <a:off x="5069187" y="1355728"/>
        <a:ext cx="2044950" cy="1997271"/>
      </dsp:txXfrm>
    </dsp:sp>
    <dsp:sp modelId="{CCC9544D-39AD-4020-825C-C7F04AE7617B}">
      <dsp:nvSpPr>
        <dsp:cNvPr id="0" name=""/>
        <dsp:cNvSpPr/>
      </dsp:nvSpPr>
      <dsp:spPr>
        <a:xfrm>
          <a:off x="5021266" y="3384376"/>
          <a:ext cx="2140792" cy="687164"/>
        </a:xfrm>
        <a:prstGeom prst="rect">
          <a:avLst/>
        </a:prstGeom>
        <a:gradFill rotWithShape="0">
          <a:gsLst>
            <a:gs pos="0">
              <a:srgbClr val="FFEFD1"/>
            </a:gs>
            <a:gs pos="64999">
              <a:srgbClr val="F0EBD5"/>
            </a:gs>
            <a:gs pos="100000">
              <a:srgbClr val="D1C39F"/>
            </a:gs>
          </a:gsLst>
          <a:lin ang="5400000" scaled="0"/>
        </a:gra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s-MX" sz="1200" b="1" kern="1200" dirty="0">
              <a:solidFill>
                <a:schemeClr val="tx1"/>
              </a:solidFill>
            </a:rPr>
            <a:t>Desarrollar un plan de acción para lograr los objetivos a largo plazo  y metas</a:t>
          </a:r>
        </a:p>
      </dsp:txBody>
      <dsp:txXfrm>
        <a:off x="5021266" y="3384376"/>
        <a:ext cx="1507600" cy="687164"/>
      </dsp:txXfrm>
    </dsp:sp>
    <dsp:sp modelId="{852AD548-9844-4E3C-A4C8-C0DD2BC5F1AB}">
      <dsp:nvSpPr>
        <dsp:cNvPr id="0" name=""/>
        <dsp:cNvSpPr/>
      </dsp:nvSpPr>
      <dsp:spPr>
        <a:xfrm>
          <a:off x="5688630" y="471826"/>
          <a:ext cx="749277" cy="871087"/>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7E6BD7-0157-4355-8FDF-2B6DD542B4B7}">
      <dsp:nvSpPr>
        <dsp:cNvPr id="0" name=""/>
        <dsp:cNvSpPr/>
      </dsp:nvSpPr>
      <dsp:spPr>
        <a:xfrm>
          <a:off x="6112" y="1300266"/>
          <a:ext cx="2158839" cy="2197167"/>
        </a:xfrm>
        <a:prstGeom prst="round2SameRect">
          <a:avLst>
            <a:gd name="adj1" fmla="val 8000"/>
            <a:gd name="adj2" fmla="val 0"/>
          </a:avLst>
        </a:prstGeom>
        <a:no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t" anchorCtr="0">
          <a:noAutofit/>
        </a:bodyPr>
        <a:lstStyle/>
        <a:p>
          <a:pPr marL="114300" lvl="1" indent="-114300" algn="just" defTabSz="622300">
            <a:lnSpc>
              <a:spcPct val="90000"/>
            </a:lnSpc>
            <a:spcBef>
              <a:spcPct val="0"/>
            </a:spcBef>
            <a:spcAft>
              <a:spcPct val="15000"/>
            </a:spcAft>
            <a:buChar char="•"/>
          </a:pPr>
          <a:r>
            <a:rPr lang="es-MX" sz="1400" b="0" kern="1200" dirty="0"/>
            <a:t>Es una parte muy importante de la planeación estratégica, pues se trata de ir de una serie de objetivos generales a definir claramente  las medidas que se deben de tomar y que lleven al éxito del Programa de Trabajo</a:t>
          </a:r>
          <a:r>
            <a:rPr lang="es-MX" sz="1400" kern="1200" dirty="0"/>
            <a:t>.</a:t>
          </a:r>
        </a:p>
      </dsp:txBody>
      <dsp:txXfrm>
        <a:off x="56696" y="1350850"/>
        <a:ext cx="2057671" cy="2146583"/>
      </dsp:txXfrm>
    </dsp:sp>
    <dsp:sp modelId="{4DF2B0AC-CAF4-41EE-A133-08E52717E423}">
      <dsp:nvSpPr>
        <dsp:cNvPr id="0" name=""/>
        <dsp:cNvSpPr/>
      </dsp:nvSpPr>
      <dsp:spPr>
        <a:xfrm>
          <a:off x="15135" y="3528390"/>
          <a:ext cx="2140792" cy="687164"/>
        </a:xfrm>
        <a:prstGeom prst="rect">
          <a:avLst/>
        </a:prstGeom>
        <a:gradFill rotWithShape="0">
          <a:gsLst>
            <a:gs pos="0">
              <a:srgbClr val="FFEFD1"/>
            </a:gs>
            <a:gs pos="64999">
              <a:srgbClr val="F0EBD5"/>
            </a:gs>
            <a:gs pos="100000">
              <a:srgbClr val="D1C39F"/>
            </a:gs>
          </a:gsLst>
          <a:lin ang="5400000" scaled="0"/>
        </a:gra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just" defTabSz="533400">
            <a:lnSpc>
              <a:spcPct val="90000"/>
            </a:lnSpc>
            <a:spcBef>
              <a:spcPct val="0"/>
            </a:spcBef>
            <a:spcAft>
              <a:spcPct val="35000"/>
            </a:spcAft>
            <a:buNone/>
          </a:pPr>
          <a:r>
            <a:rPr lang="es-MX" sz="1200" b="1" kern="1200" dirty="0">
              <a:solidFill>
                <a:schemeClr val="tx1"/>
              </a:solidFill>
            </a:rPr>
            <a:t>Desarrollar un plan de acción para el logro de los objetivos específicos</a:t>
          </a:r>
        </a:p>
      </dsp:txBody>
      <dsp:txXfrm>
        <a:off x="15135" y="3528390"/>
        <a:ext cx="1507600" cy="687164"/>
      </dsp:txXfrm>
    </dsp:sp>
    <dsp:sp modelId="{048D220D-1DE6-4F73-A4B3-AFF51DC11E4C}">
      <dsp:nvSpPr>
        <dsp:cNvPr id="0" name=""/>
        <dsp:cNvSpPr/>
      </dsp:nvSpPr>
      <dsp:spPr>
        <a:xfrm>
          <a:off x="1136313" y="411445"/>
          <a:ext cx="749277" cy="749277"/>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43BFF31F-45BB-4DB3-9B2F-6C21CFF5A4E9}">
      <dsp:nvSpPr>
        <dsp:cNvPr id="0" name=""/>
        <dsp:cNvSpPr/>
      </dsp:nvSpPr>
      <dsp:spPr>
        <a:xfrm>
          <a:off x="2520277" y="1115328"/>
          <a:ext cx="2140792" cy="2332634"/>
        </a:xfrm>
        <a:prstGeom prst="round2SameRect">
          <a:avLst>
            <a:gd name="adj1" fmla="val 8000"/>
            <a:gd name="adj2" fmla="val 0"/>
          </a:avLst>
        </a:prstGeom>
        <a:no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6510" tIns="49530" rIns="16510" bIns="16510" numCol="1" spcCol="1270" anchor="t" anchorCtr="0">
          <a:noAutofit/>
        </a:bodyPr>
        <a:lstStyle/>
        <a:p>
          <a:pPr marL="114300" lvl="1" indent="-114300" algn="l" defTabSz="577850">
            <a:lnSpc>
              <a:spcPct val="90000"/>
            </a:lnSpc>
            <a:spcBef>
              <a:spcPct val="0"/>
            </a:spcBef>
            <a:spcAft>
              <a:spcPct val="15000"/>
            </a:spcAft>
            <a:buChar char="•"/>
          </a:pPr>
          <a:r>
            <a:rPr lang="es-MX" sz="1300" kern="1200" dirty="0"/>
            <a:t>La planeación estratégica es un proceso continuo. La estrategia puede ser mejorada a medida que la organización adquiere más información y experiencia, pero también cuando el entorno cambia en relación a lo predicho, o bien se vislumbran cambios que requieran ajustes en la estrategia.</a:t>
          </a:r>
        </a:p>
      </dsp:txBody>
      <dsp:txXfrm>
        <a:off x="2570438" y="1165489"/>
        <a:ext cx="2040470" cy="2282473"/>
      </dsp:txXfrm>
    </dsp:sp>
    <dsp:sp modelId="{9A63BAED-B58B-48D1-8417-57CBF4C60BD4}">
      <dsp:nvSpPr>
        <dsp:cNvPr id="0" name=""/>
        <dsp:cNvSpPr/>
      </dsp:nvSpPr>
      <dsp:spPr>
        <a:xfrm>
          <a:off x="2520277" y="3634626"/>
          <a:ext cx="2140792" cy="1333923"/>
        </a:xfrm>
        <a:prstGeom prst="rect">
          <a:avLst/>
        </a:prstGeom>
        <a:gradFill rotWithShape="0">
          <a:gsLst>
            <a:gs pos="0">
              <a:srgbClr val="FFEFD1"/>
            </a:gs>
            <a:gs pos="64999">
              <a:srgbClr val="F0EBD5"/>
            </a:gs>
            <a:gs pos="100000">
              <a:srgbClr val="D1C39F"/>
            </a:gs>
          </a:gsLst>
          <a:lin ang="5400000" scaled="0"/>
        </a:gra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0" rIns="13970" bIns="0" numCol="1" spcCol="1270" anchor="ctr" anchorCtr="0">
          <a:noAutofit/>
        </a:bodyPr>
        <a:lstStyle/>
        <a:p>
          <a:pPr marL="0" lvl="0" indent="0" algn="l" defTabSz="488950">
            <a:lnSpc>
              <a:spcPct val="90000"/>
            </a:lnSpc>
            <a:spcBef>
              <a:spcPct val="0"/>
            </a:spcBef>
            <a:spcAft>
              <a:spcPct val="35000"/>
            </a:spcAft>
            <a:buNone/>
          </a:pPr>
          <a:r>
            <a:rPr lang="es-MX" sz="1100" b="1" kern="1200" dirty="0">
              <a:solidFill>
                <a:schemeClr val="tx1"/>
              </a:solidFill>
            </a:rPr>
            <a:t>Desarrollar procedimientos para monitorear el progreso y modificar la estrategia o el plan de acción basándose en cambios objetivos en el entorno</a:t>
          </a:r>
        </a:p>
      </dsp:txBody>
      <dsp:txXfrm>
        <a:off x="2520277" y="3634626"/>
        <a:ext cx="1507600" cy="1333923"/>
      </dsp:txXfrm>
    </dsp:sp>
    <dsp:sp modelId="{3BCF3C10-45A5-430A-940F-564DC649B5C2}">
      <dsp:nvSpPr>
        <dsp:cNvPr id="0" name=""/>
        <dsp:cNvSpPr/>
      </dsp:nvSpPr>
      <dsp:spPr>
        <a:xfrm>
          <a:off x="3369774" y="395621"/>
          <a:ext cx="749277" cy="749277"/>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B24EB2F4-628E-4BF5-8335-FDC33845BDBF}">
      <dsp:nvSpPr>
        <dsp:cNvPr id="0" name=""/>
        <dsp:cNvSpPr/>
      </dsp:nvSpPr>
      <dsp:spPr>
        <a:xfrm>
          <a:off x="5021266" y="1307807"/>
          <a:ext cx="2140792" cy="2045192"/>
        </a:xfrm>
        <a:prstGeom prst="round2SameRect">
          <a:avLst>
            <a:gd name="adj1" fmla="val 8000"/>
            <a:gd name="adj2" fmla="val 0"/>
          </a:avLst>
        </a:prstGeom>
        <a:noFill/>
        <a:ln w="25400" cap="flat" cmpd="sng" algn="ctr">
          <a:solidFill>
            <a:schemeClr val="accent2"/>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53340" rIns="17780" bIns="17780" numCol="1" spcCol="1270" anchor="ctr" anchorCtr="0">
          <a:noAutofit/>
        </a:bodyPr>
        <a:lstStyle/>
        <a:p>
          <a:pPr marL="114300" lvl="1" indent="-114300" algn="l" defTabSz="622300">
            <a:lnSpc>
              <a:spcPct val="90000"/>
            </a:lnSpc>
            <a:spcBef>
              <a:spcPct val="0"/>
            </a:spcBef>
            <a:spcAft>
              <a:spcPct val="15000"/>
            </a:spcAft>
            <a:buChar char="•"/>
          </a:pPr>
          <a:r>
            <a:rPr lang="es-MX" sz="1400" kern="1200" dirty="0"/>
            <a:t>Los objetivos de largo plazo muestran con elementos concretos la visión de la institución  y pueden ser medibles o cuantificables, lo que será muy útil a la hora de realizar un control.</a:t>
          </a:r>
        </a:p>
      </dsp:txBody>
      <dsp:txXfrm>
        <a:off x="5069187" y="1355728"/>
        <a:ext cx="2044950" cy="1997271"/>
      </dsp:txXfrm>
    </dsp:sp>
    <dsp:sp modelId="{CCC9544D-39AD-4020-825C-C7F04AE7617B}">
      <dsp:nvSpPr>
        <dsp:cNvPr id="0" name=""/>
        <dsp:cNvSpPr/>
      </dsp:nvSpPr>
      <dsp:spPr>
        <a:xfrm>
          <a:off x="5021266" y="3384376"/>
          <a:ext cx="2140792" cy="687164"/>
        </a:xfrm>
        <a:prstGeom prst="rect">
          <a:avLst/>
        </a:prstGeom>
        <a:gradFill rotWithShape="0">
          <a:gsLst>
            <a:gs pos="0">
              <a:srgbClr val="FFEFD1"/>
            </a:gs>
            <a:gs pos="64999">
              <a:srgbClr val="F0EBD5"/>
            </a:gs>
            <a:gs pos="100000">
              <a:srgbClr val="D1C39F"/>
            </a:gs>
          </a:gsLst>
          <a:lin ang="5400000" scaled="0"/>
        </a:gra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0" rIns="15240" bIns="0" numCol="1" spcCol="1270" anchor="ctr" anchorCtr="0">
          <a:noAutofit/>
        </a:bodyPr>
        <a:lstStyle/>
        <a:p>
          <a:pPr marL="0" lvl="0" indent="0" algn="l" defTabSz="533400">
            <a:lnSpc>
              <a:spcPct val="90000"/>
            </a:lnSpc>
            <a:spcBef>
              <a:spcPct val="0"/>
            </a:spcBef>
            <a:spcAft>
              <a:spcPct val="35000"/>
            </a:spcAft>
            <a:buNone/>
          </a:pPr>
          <a:r>
            <a:rPr lang="es-MX" sz="1200" b="1" kern="1200" dirty="0">
              <a:solidFill>
                <a:schemeClr val="tx1"/>
              </a:solidFill>
            </a:rPr>
            <a:t>Informar el cumplimiento del Programa de  Trabajo </a:t>
          </a:r>
        </a:p>
      </dsp:txBody>
      <dsp:txXfrm>
        <a:off x="5021266" y="3384376"/>
        <a:ext cx="1507600" cy="687164"/>
      </dsp:txXfrm>
    </dsp:sp>
    <dsp:sp modelId="{852AD548-9844-4E3C-A4C8-C0DD2BC5F1AB}">
      <dsp:nvSpPr>
        <dsp:cNvPr id="0" name=""/>
        <dsp:cNvSpPr/>
      </dsp:nvSpPr>
      <dsp:spPr>
        <a:xfrm>
          <a:off x="5688630" y="471826"/>
          <a:ext cx="749277" cy="871087"/>
        </a:xfrm>
        <a:prstGeom prst="ellipse">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3" y="0"/>
            <a:ext cx="2945659" cy="496411"/>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sz="quarter" idx="1"/>
          </p:nvPr>
        </p:nvSpPr>
        <p:spPr>
          <a:xfrm>
            <a:off x="3850446" y="0"/>
            <a:ext cx="2945659" cy="496411"/>
          </a:xfrm>
          <a:prstGeom prst="rect">
            <a:avLst/>
          </a:prstGeom>
        </p:spPr>
        <p:txBody>
          <a:bodyPr vert="horz" lIns="91440" tIns="45720" rIns="91440" bIns="45720" rtlCol="0"/>
          <a:lstStyle>
            <a:lvl1pPr algn="r">
              <a:defRPr sz="1200"/>
            </a:lvl1pPr>
          </a:lstStyle>
          <a:p>
            <a:fld id="{5AF5F502-184F-46AD-9DBA-CCE6AD8182C3}" type="datetimeFigureOut">
              <a:rPr lang="es-MX" smtClean="0"/>
              <a:t>01/03/2019</a:t>
            </a:fld>
            <a:endParaRPr lang="es-MX" dirty="0"/>
          </a:p>
        </p:txBody>
      </p:sp>
      <p:sp>
        <p:nvSpPr>
          <p:cNvPr id="4" name="3 Marcador de pie de página"/>
          <p:cNvSpPr>
            <a:spLocks noGrp="1"/>
          </p:cNvSpPr>
          <p:nvPr>
            <p:ph type="ftr" sz="quarter" idx="2"/>
          </p:nvPr>
        </p:nvSpPr>
        <p:spPr>
          <a:xfrm>
            <a:off x="3" y="9430091"/>
            <a:ext cx="2945659" cy="496411"/>
          </a:xfrm>
          <a:prstGeom prst="rect">
            <a:avLst/>
          </a:prstGeom>
        </p:spPr>
        <p:txBody>
          <a:bodyPr vert="horz" lIns="91440" tIns="45720" rIns="91440" bIns="45720"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850446" y="9430091"/>
            <a:ext cx="2945659" cy="496411"/>
          </a:xfrm>
          <a:prstGeom prst="rect">
            <a:avLst/>
          </a:prstGeom>
        </p:spPr>
        <p:txBody>
          <a:bodyPr vert="horz" lIns="91440" tIns="45720" rIns="91440" bIns="45720" rtlCol="0" anchor="b"/>
          <a:lstStyle>
            <a:lvl1pPr algn="r">
              <a:defRPr sz="1200"/>
            </a:lvl1pPr>
          </a:lstStyle>
          <a:p>
            <a:fld id="{39629FEB-0FA1-4936-8BB9-ACE643A9D944}" type="slidenum">
              <a:rPr lang="es-MX" smtClean="0"/>
              <a:t>‹Nº›</a:t>
            </a:fld>
            <a:endParaRPr lang="es-MX" dirty="0"/>
          </a:p>
        </p:txBody>
      </p:sp>
    </p:spTree>
    <p:extLst>
      <p:ext uri="{BB962C8B-B14F-4D97-AF65-F5344CB8AC3E}">
        <p14:creationId xmlns:p14="http://schemas.microsoft.com/office/powerpoint/2010/main" val="2485231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3" y="0"/>
            <a:ext cx="2945659" cy="496411"/>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50446" y="0"/>
            <a:ext cx="2945659" cy="496411"/>
          </a:xfrm>
          <a:prstGeom prst="rect">
            <a:avLst/>
          </a:prstGeom>
        </p:spPr>
        <p:txBody>
          <a:bodyPr vert="horz" lIns="91440" tIns="45720" rIns="91440" bIns="45720" rtlCol="0"/>
          <a:lstStyle>
            <a:lvl1pPr algn="r">
              <a:defRPr sz="1200"/>
            </a:lvl1pPr>
          </a:lstStyle>
          <a:p>
            <a:fld id="{B903E55D-2417-4352-B141-8D0A43A0EDFF}" type="datetimeFigureOut">
              <a:rPr lang="es-MX" smtClean="0"/>
              <a:t>01/03/2019</a:t>
            </a:fld>
            <a:endParaRPr lang="es-MX" dirty="0"/>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3" y="9430091"/>
            <a:ext cx="2945659" cy="496411"/>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50446" y="9430091"/>
            <a:ext cx="2945659" cy="496411"/>
          </a:xfrm>
          <a:prstGeom prst="rect">
            <a:avLst/>
          </a:prstGeom>
        </p:spPr>
        <p:txBody>
          <a:bodyPr vert="horz" lIns="91440" tIns="45720" rIns="91440" bIns="45720" rtlCol="0" anchor="b"/>
          <a:lstStyle>
            <a:lvl1pPr algn="r">
              <a:defRPr sz="1200"/>
            </a:lvl1pPr>
          </a:lstStyle>
          <a:p>
            <a:fld id="{EA0CDDF9-E93A-42CD-9AA9-0365C42CC93E}" type="slidenum">
              <a:rPr lang="es-MX" smtClean="0"/>
              <a:t>‹Nº›</a:t>
            </a:fld>
            <a:endParaRPr lang="es-MX" dirty="0"/>
          </a:p>
        </p:txBody>
      </p:sp>
    </p:spTree>
    <p:extLst>
      <p:ext uri="{BB962C8B-B14F-4D97-AF65-F5344CB8AC3E}">
        <p14:creationId xmlns:p14="http://schemas.microsoft.com/office/powerpoint/2010/main" val="3959281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3410790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1516542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3955535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195646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3184979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3104184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3861238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2751801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4090275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1683900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3A0D9581-9F64-425C-9680-5B84FC35D6C4}" type="datetimeFigureOut">
              <a:rPr lang="es-MX" smtClean="0"/>
              <a:t>01/03/2019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079288E-C9A1-4433-874A-4595BE8E201C}" type="slidenum">
              <a:rPr lang="es-MX" smtClean="0"/>
              <a:t>‹Nº›</a:t>
            </a:fld>
            <a:endParaRPr lang="es-MX" dirty="0"/>
          </a:p>
        </p:txBody>
      </p:sp>
    </p:spTree>
    <p:extLst>
      <p:ext uri="{BB962C8B-B14F-4D97-AF65-F5344CB8AC3E}">
        <p14:creationId xmlns:p14="http://schemas.microsoft.com/office/powerpoint/2010/main" val="496232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0D9581-9F64-425C-9680-5B84FC35D6C4}" type="datetimeFigureOut">
              <a:rPr lang="es-MX" smtClean="0"/>
              <a:t>01/03/2019</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9288E-C9A1-4433-874A-4595BE8E201C}" type="slidenum">
              <a:rPr lang="es-MX" smtClean="0"/>
              <a:t>‹Nº›</a:t>
            </a:fld>
            <a:endParaRPr lang="es-MX" dirty="0"/>
          </a:p>
        </p:txBody>
      </p:sp>
    </p:spTree>
    <p:extLst>
      <p:ext uri="{BB962C8B-B14F-4D97-AF65-F5344CB8AC3E}">
        <p14:creationId xmlns:p14="http://schemas.microsoft.com/office/powerpoint/2010/main" val="704658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hraei.gob.mx/" TargetMode="External"/><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youtube.com/results?search_query=hrae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5492654" y="6502476"/>
            <a:ext cx="2664296" cy="338554"/>
          </a:xfrm>
          <a:prstGeom prst="rect">
            <a:avLst/>
          </a:prstGeom>
          <a:noFill/>
        </p:spPr>
        <p:txBody>
          <a:bodyPr wrap="square" rtlCol="0">
            <a:spAutoFit/>
          </a:bodyPr>
          <a:lstStyle/>
          <a:p>
            <a:pPr algn="ctr"/>
            <a:r>
              <a:rPr lang="es-MX" sz="1600" b="1" dirty="0">
                <a:solidFill>
                  <a:schemeClr val="bg1"/>
                </a:solidFill>
                <a:latin typeface="Tahoma" panose="020B0604030504040204" pitchFamily="34" charset="0"/>
                <a:ea typeface="Tahoma" panose="020B0604030504040204" pitchFamily="34" charset="0"/>
                <a:cs typeface="Tahoma" panose="020B0604030504040204" pitchFamily="34" charset="0"/>
              </a:rPr>
              <a:t>DICIEMBRE 2015</a:t>
            </a:r>
          </a:p>
        </p:txBody>
      </p:sp>
      <p:sp>
        <p:nvSpPr>
          <p:cNvPr id="7" name="6 CuadroTexto"/>
          <p:cNvSpPr txBox="1"/>
          <p:nvPr/>
        </p:nvSpPr>
        <p:spPr>
          <a:xfrm>
            <a:off x="-25366" y="1034734"/>
            <a:ext cx="8989854" cy="461665"/>
          </a:xfrm>
          <a:prstGeom prst="rect">
            <a:avLst/>
          </a:prstGeom>
          <a:noFill/>
        </p:spPr>
        <p:txBody>
          <a:bodyPr wrap="square" rtlCol="0">
            <a:spAutoFit/>
          </a:bodyPr>
          <a:lstStyle/>
          <a:p>
            <a:pPr algn="ctr"/>
            <a:r>
              <a:rPr lang="es-MX" sz="2400" b="1" cap="small" dirty="0">
                <a:solidFill>
                  <a:schemeClr val="bg1">
                    <a:lumMod val="95000"/>
                  </a:schemeClr>
                </a:solidFill>
                <a:latin typeface="Tahoma" panose="020B0604030504040204" pitchFamily="34" charset="0"/>
                <a:ea typeface="Tahoma" panose="020B0604030504040204" pitchFamily="34" charset="0"/>
                <a:cs typeface="Tahoma" panose="020B0604030504040204" pitchFamily="34" charset="0"/>
              </a:rPr>
              <a:t> </a:t>
            </a:r>
          </a:p>
        </p:txBody>
      </p:sp>
      <p:pic>
        <p:nvPicPr>
          <p:cNvPr id="10" name="9 Imagen"/>
          <p:cNvPicPr/>
          <p:nvPr/>
        </p:nvPicPr>
        <p:blipFill>
          <a:blip r:embed="rId2"/>
          <a:stretch>
            <a:fillRect/>
          </a:stretch>
        </p:blipFill>
        <p:spPr>
          <a:xfrm>
            <a:off x="0" y="12649"/>
            <a:ext cx="9144000" cy="6828382"/>
          </a:xfrm>
          <a:prstGeom prst="rect">
            <a:avLst/>
          </a:prstGeom>
        </p:spPr>
      </p:pic>
      <p:sp>
        <p:nvSpPr>
          <p:cNvPr id="3" name="2 CuadroTexto"/>
          <p:cNvSpPr txBox="1"/>
          <p:nvPr/>
        </p:nvSpPr>
        <p:spPr>
          <a:xfrm>
            <a:off x="3995936" y="332656"/>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sp>
        <p:nvSpPr>
          <p:cNvPr id="2" name="1 CuadroTexto"/>
          <p:cNvSpPr txBox="1"/>
          <p:nvPr/>
        </p:nvSpPr>
        <p:spPr>
          <a:xfrm>
            <a:off x="323528" y="2742019"/>
            <a:ext cx="8208912" cy="830997"/>
          </a:xfrm>
          <a:prstGeom prst="rect">
            <a:avLst/>
          </a:prstGeom>
          <a:noFill/>
        </p:spPr>
        <p:txBody>
          <a:bodyPr wrap="square" rtlCol="0">
            <a:spAutoFit/>
          </a:bodyPr>
          <a:lstStyle/>
          <a:p>
            <a:pPr algn="ctr"/>
            <a:r>
              <a:rPr lang="es-MX" sz="2400" b="1" i="1" dirty="0">
                <a:effectLst>
                  <a:outerShdw blurRad="38100" dist="38100" dir="2700000" algn="tl">
                    <a:srgbClr val="000000">
                      <a:alpha val="43137"/>
                    </a:srgbClr>
                  </a:outerShdw>
                </a:effectLst>
              </a:rPr>
              <a:t>IMPORTANCIA DE LA PLANEACIÓN ESTRATÉGICA EN EL</a:t>
            </a:r>
          </a:p>
          <a:p>
            <a:pPr algn="ctr"/>
            <a:r>
              <a:rPr lang="es-MX" sz="2400" b="1" i="1" dirty="0">
                <a:effectLst>
                  <a:outerShdw blurRad="38100" dist="38100" dir="2700000" algn="tl">
                    <a:srgbClr val="000000">
                      <a:alpha val="43137"/>
                    </a:srgbClr>
                  </a:outerShdw>
                </a:effectLst>
              </a:rPr>
              <a:t>HOSPITAL REGIONAL  DE ALTA ESPECIALIDAD DE IXTAPALUCA</a:t>
            </a:r>
          </a:p>
        </p:txBody>
      </p:sp>
    </p:spTree>
    <p:extLst>
      <p:ext uri="{BB962C8B-B14F-4D97-AF65-F5344CB8AC3E}">
        <p14:creationId xmlns:p14="http://schemas.microsoft.com/office/powerpoint/2010/main" val="544693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a:stretch>
            <a:fillRect/>
          </a:stretch>
        </p:blipFill>
        <p:spPr>
          <a:xfrm>
            <a:off x="0" y="-171400"/>
            <a:ext cx="9144000" cy="6828382"/>
          </a:xfrm>
          <a:prstGeom prst="rect">
            <a:avLst/>
          </a:prstGeom>
        </p:spPr>
      </p:pic>
      <p:sp>
        <p:nvSpPr>
          <p:cNvPr id="5" name="4 CuadroTexto"/>
          <p:cNvSpPr txBox="1"/>
          <p:nvPr/>
        </p:nvSpPr>
        <p:spPr>
          <a:xfrm>
            <a:off x="4088994" y="120086"/>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pic>
        <p:nvPicPr>
          <p:cNvPr id="1026" name="Picture 2" descr="Resultado de imagen para planeaciÃ³n estratÃ©g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120" y="1523563"/>
            <a:ext cx="2491036" cy="1833429"/>
          </a:xfrm>
          <a:prstGeom prst="rect">
            <a:avLst/>
          </a:prstGeom>
          <a:noFill/>
          <a:extLst>
            <a:ext uri="{909E8E84-426E-40DD-AFC4-6F175D3DCCD1}">
              <a14:hiddenFill xmlns:a14="http://schemas.microsoft.com/office/drawing/2010/main">
                <a:solidFill>
                  <a:srgbClr val="FFFFFF"/>
                </a:solidFill>
              </a14:hiddenFill>
            </a:ext>
          </a:extLst>
        </p:spPr>
      </p:pic>
      <p:sp>
        <p:nvSpPr>
          <p:cNvPr id="7" name="6 Flecha izquierda y arriba"/>
          <p:cNvSpPr/>
          <p:nvPr/>
        </p:nvSpPr>
        <p:spPr>
          <a:xfrm rot="5400000">
            <a:off x="2756599" y="3955109"/>
            <a:ext cx="1354448" cy="1310342"/>
          </a:xfrm>
          <a:prstGeom prst="leftUpArrow">
            <a:avLst/>
          </a:prstGeom>
          <a:gradFill>
            <a:gsLst>
              <a:gs pos="0">
                <a:srgbClr val="FFEFD1"/>
              </a:gs>
              <a:gs pos="64999">
                <a:srgbClr val="F0EBD5"/>
              </a:gs>
              <a:gs pos="100000">
                <a:srgbClr val="D1C39F"/>
              </a:gs>
            </a:gsLst>
            <a:lin ang="5400000" scaled="0"/>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7 Esquina doblada"/>
          <p:cNvSpPr/>
          <p:nvPr/>
        </p:nvSpPr>
        <p:spPr>
          <a:xfrm>
            <a:off x="755576" y="1340768"/>
            <a:ext cx="3816424" cy="2016224"/>
          </a:xfrm>
          <a:prstGeom prst="foldedCorner">
            <a:avLst/>
          </a:prstGeom>
          <a:gradFill>
            <a:gsLst>
              <a:gs pos="0">
                <a:srgbClr val="FFEFD1">
                  <a:alpha val="13000"/>
                </a:srgbClr>
              </a:gs>
              <a:gs pos="64999">
                <a:srgbClr val="F0EBD5"/>
              </a:gs>
              <a:gs pos="100000">
                <a:srgbClr val="D1C39F"/>
              </a:gs>
            </a:gsLst>
            <a:lin ang="5400000" scaled="0"/>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1600" dirty="0">
              <a:solidFill>
                <a:schemeClr val="tx1"/>
              </a:solidFill>
            </a:endParaRPr>
          </a:p>
          <a:p>
            <a:pPr algn="just"/>
            <a:endParaRPr lang="es-MX" sz="1600" dirty="0">
              <a:solidFill>
                <a:schemeClr val="tx1"/>
              </a:solidFill>
            </a:endParaRPr>
          </a:p>
          <a:p>
            <a:pPr algn="ctr"/>
            <a:r>
              <a:rPr lang="es-MX" sz="1700" dirty="0">
                <a:solidFill>
                  <a:schemeClr val="tx1"/>
                </a:solidFill>
              </a:rPr>
              <a:t>Estimado servidor público, queremos comunicarte que la planeación estratégica es una actividad administrativa y un proceso organizacional que define la dirección y el objetivo de nuestra institución a largo plazo. </a:t>
            </a:r>
          </a:p>
          <a:p>
            <a:pPr algn="just"/>
            <a:endParaRPr lang="es-MX" dirty="0"/>
          </a:p>
        </p:txBody>
      </p:sp>
      <p:sp>
        <p:nvSpPr>
          <p:cNvPr id="11" name="10 Esquina doblada"/>
          <p:cNvSpPr/>
          <p:nvPr/>
        </p:nvSpPr>
        <p:spPr>
          <a:xfrm>
            <a:off x="5125372" y="4005064"/>
            <a:ext cx="3816424" cy="2016224"/>
          </a:xfrm>
          <a:prstGeom prst="foldedCorner">
            <a:avLst/>
          </a:prstGeom>
          <a:gradFill>
            <a:gsLst>
              <a:gs pos="0">
                <a:srgbClr val="FFEFD1">
                  <a:alpha val="13000"/>
                </a:srgbClr>
              </a:gs>
              <a:gs pos="64999">
                <a:srgbClr val="F0EBD5"/>
              </a:gs>
              <a:gs pos="100000">
                <a:srgbClr val="D1C39F"/>
              </a:gs>
            </a:gsLst>
            <a:lin ang="5400000" scaled="0"/>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700" dirty="0">
                <a:solidFill>
                  <a:schemeClr val="tx1"/>
                </a:solidFill>
              </a:rPr>
              <a:t>Esta actividad es muy importante porque determina cómo se deben asignar los recursos para lograr los objetivos, además de definir a quienes debemos servir y cómo otorgarles calidad en el servicio.</a:t>
            </a:r>
            <a:endParaRPr lang="es-MX" sz="1700" dirty="0"/>
          </a:p>
        </p:txBody>
      </p:sp>
    </p:spTree>
    <p:extLst>
      <p:ext uri="{BB962C8B-B14F-4D97-AF65-F5344CB8AC3E}">
        <p14:creationId xmlns:p14="http://schemas.microsoft.com/office/powerpoint/2010/main" val="3100106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p:nvPr/>
        </p:nvPicPr>
        <p:blipFill>
          <a:blip r:embed="rId2"/>
          <a:stretch>
            <a:fillRect/>
          </a:stretch>
        </p:blipFill>
        <p:spPr>
          <a:xfrm>
            <a:off x="0" y="-14610"/>
            <a:ext cx="9180512" cy="6828382"/>
          </a:xfrm>
          <a:prstGeom prst="rect">
            <a:avLst/>
          </a:prstGeom>
        </p:spPr>
      </p:pic>
      <p:sp>
        <p:nvSpPr>
          <p:cNvPr id="4" name="3 CuadroTexto"/>
          <p:cNvSpPr txBox="1"/>
          <p:nvPr/>
        </p:nvSpPr>
        <p:spPr>
          <a:xfrm>
            <a:off x="3995936" y="332656"/>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sp>
        <p:nvSpPr>
          <p:cNvPr id="5" name="4 CuadroTexto"/>
          <p:cNvSpPr txBox="1"/>
          <p:nvPr/>
        </p:nvSpPr>
        <p:spPr>
          <a:xfrm>
            <a:off x="755576" y="836712"/>
            <a:ext cx="7632848" cy="307777"/>
          </a:xfrm>
          <a:prstGeom prst="rect">
            <a:avLst/>
          </a:prstGeom>
          <a:noFill/>
        </p:spPr>
        <p:txBody>
          <a:bodyPr wrap="square" rtlCol="0">
            <a:spAutoFit/>
          </a:bodyPr>
          <a:lstStyle/>
          <a:p>
            <a:pPr algn="ctr"/>
            <a:r>
              <a:rPr lang="es-MX" sz="1400" b="1" dirty="0">
                <a:latin typeface="Arial Narrow" pitchFamily="34" charset="0"/>
              </a:rPr>
              <a:t>DESPLIEGUE DE ESTRATEGIA INSTITUCIONAL HRAEI</a:t>
            </a:r>
          </a:p>
        </p:txBody>
      </p:sp>
      <p:sp>
        <p:nvSpPr>
          <p:cNvPr id="6" name="5 CuadroTexto"/>
          <p:cNvSpPr txBox="1"/>
          <p:nvPr/>
        </p:nvSpPr>
        <p:spPr>
          <a:xfrm>
            <a:off x="548153" y="1124744"/>
            <a:ext cx="1575576" cy="461665"/>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200" b="1" dirty="0">
                <a:latin typeface="Arial Narrow" pitchFamily="34" charset="0"/>
              </a:rPr>
              <a:t>Plan Nacional de Desarrollo</a:t>
            </a:r>
          </a:p>
        </p:txBody>
      </p:sp>
      <p:sp>
        <p:nvSpPr>
          <p:cNvPr id="7" name="6 CuadroTexto"/>
          <p:cNvSpPr txBox="1"/>
          <p:nvPr/>
        </p:nvSpPr>
        <p:spPr>
          <a:xfrm>
            <a:off x="1619672" y="1700808"/>
            <a:ext cx="1728192" cy="461665"/>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200" b="1" dirty="0">
                <a:latin typeface="Arial Narrow" pitchFamily="34" charset="0"/>
              </a:rPr>
              <a:t>Plan Sectorial de la Secretaría de Salud</a:t>
            </a:r>
          </a:p>
        </p:txBody>
      </p:sp>
      <p:sp>
        <p:nvSpPr>
          <p:cNvPr id="8" name="7 CuadroTexto"/>
          <p:cNvSpPr txBox="1"/>
          <p:nvPr/>
        </p:nvSpPr>
        <p:spPr>
          <a:xfrm>
            <a:off x="3779912" y="2895327"/>
            <a:ext cx="1872208" cy="461665"/>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200" b="1" dirty="0">
                <a:latin typeface="Arial Narrow" pitchFamily="34" charset="0"/>
              </a:rPr>
              <a:t>Plan de Trabajo Anual de las Direcciones de  Área</a:t>
            </a:r>
          </a:p>
        </p:txBody>
      </p:sp>
      <p:sp>
        <p:nvSpPr>
          <p:cNvPr id="9" name="8 CuadroTexto"/>
          <p:cNvSpPr txBox="1"/>
          <p:nvPr/>
        </p:nvSpPr>
        <p:spPr>
          <a:xfrm>
            <a:off x="4824028" y="3471391"/>
            <a:ext cx="1764196" cy="461665"/>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200" b="1" dirty="0">
                <a:latin typeface="Arial Narrow" pitchFamily="34" charset="0"/>
              </a:rPr>
              <a:t>Plan de Acción de las Subdirecciones</a:t>
            </a:r>
          </a:p>
        </p:txBody>
      </p:sp>
      <p:sp>
        <p:nvSpPr>
          <p:cNvPr id="10" name="9 CuadroTexto"/>
          <p:cNvSpPr txBox="1"/>
          <p:nvPr/>
        </p:nvSpPr>
        <p:spPr>
          <a:xfrm>
            <a:off x="5724128" y="4040176"/>
            <a:ext cx="1656184" cy="646331"/>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200" b="1" dirty="0">
                <a:latin typeface="Arial Narrow" pitchFamily="34" charset="0"/>
              </a:rPr>
              <a:t>Plan de Acción de Responsables de Área y Coordinadores</a:t>
            </a:r>
          </a:p>
        </p:txBody>
      </p:sp>
      <p:sp>
        <p:nvSpPr>
          <p:cNvPr id="12" name="11 CuadroTexto"/>
          <p:cNvSpPr txBox="1"/>
          <p:nvPr/>
        </p:nvSpPr>
        <p:spPr>
          <a:xfrm>
            <a:off x="6732240" y="4797152"/>
            <a:ext cx="1584176" cy="461665"/>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200" b="1" dirty="0">
                <a:latin typeface="Arial Narrow" pitchFamily="34" charset="0"/>
              </a:rPr>
              <a:t>Metas individuales anuales</a:t>
            </a:r>
          </a:p>
        </p:txBody>
      </p:sp>
      <p:sp>
        <p:nvSpPr>
          <p:cNvPr id="13" name="12 CuadroTexto"/>
          <p:cNvSpPr txBox="1"/>
          <p:nvPr/>
        </p:nvSpPr>
        <p:spPr>
          <a:xfrm>
            <a:off x="2843808" y="2276872"/>
            <a:ext cx="2016224" cy="461665"/>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200" b="1" dirty="0">
                <a:latin typeface="Arial Narrow" pitchFamily="34" charset="0"/>
              </a:rPr>
              <a:t>Plan de Trabajo Quinquenal  y Anual de la Dirección General</a:t>
            </a:r>
          </a:p>
        </p:txBody>
      </p:sp>
      <p:sp>
        <p:nvSpPr>
          <p:cNvPr id="14" name="13 CuadroTexto"/>
          <p:cNvSpPr txBox="1"/>
          <p:nvPr/>
        </p:nvSpPr>
        <p:spPr>
          <a:xfrm>
            <a:off x="908193" y="5445224"/>
            <a:ext cx="7264207" cy="338554"/>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600" b="1" dirty="0">
                <a:latin typeface="Arial Narrow" pitchFamily="34" charset="0"/>
              </a:rPr>
              <a:t>Indicadores de Medición </a:t>
            </a:r>
          </a:p>
        </p:txBody>
      </p:sp>
      <p:sp>
        <p:nvSpPr>
          <p:cNvPr id="15" name="14 Flecha doblada hacia arriba"/>
          <p:cNvSpPr/>
          <p:nvPr/>
        </p:nvSpPr>
        <p:spPr>
          <a:xfrm rot="10800000" flipH="1">
            <a:off x="2195736" y="1429287"/>
            <a:ext cx="360040" cy="182880"/>
          </a:xfrm>
          <a:prstGeom prst="bentUp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15 Flecha doblada hacia arriba"/>
          <p:cNvSpPr/>
          <p:nvPr/>
        </p:nvSpPr>
        <p:spPr>
          <a:xfrm rot="10800000" flipH="1">
            <a:off x="3440364" y="2014598"/>
            <a:ext cx="360040" cy="182880"/>
          </a:xfrm>
          <a:prstGeom prst="bentUp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Flecha doblada hacia arriba"/>
          <p:cNvSpPr/>
          <p:nvPr/>
        </p:nvSpPr>
        <p:spPr>
          <a:xfrm rot="10800000" flipH="1">
            <a:off x="4932040" y="2564904"/>
            <a:ext cx="360040" cy="182880"/>
          </a:xfrm>
          <a:prstGeom prst="bentUp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Flecha doblada hacia arriba"/>
          <p:cNvSpPr/>
          <p:nvPr/>
        </p:nvSpPr>
        <p:spPr>
          <a:xfrm rot="10800000" flipH="1">
            <a:off x="5724128" y="3174112"/>
            <a:ext cx="360040" cy="182880"/>
          </a:xfrm>
          <a:prstGeom prst="bentUp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18 Flecha doblada hacia arriba"/>
          <p:cNvSpPr/>
          <p:nvPr/>
        </p:nvSpPr>
        <p:spPr>
          <a:xfrm rot="10800000" flipH="1">
            <a:off x="6660232" y="3678168"/>
            <a:ext cx="360040" cy="182880"/>
          </a:xfrm>
          <a:prstGeom prst="bentUp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19 Flecha doblada hacia arriba"/>
          <p:cNvSpPr/>
          <p:nvPr/>
        </p:nvSpPr>
        <p:spPr>
          <a:xfrm rot="10800000" flipH="1">
            <a:off x="7452321" y="4339118"/>
            <a:ext cx="360040" cy="182880"/>
          </a:xfrm>
          <a:prstGeom prst="bentUp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20 CuadroTexto"/>
          <p:cNvSpPr txBox="1"/>
          <p:nvPr/>
        </p:nvSpPr>
        <p:spPr>
          <a:xfrm>
            <a:off x="908193" y="5949280"/>
            <a:ext cx="7264207" cy="338554"/>
          </a:xfrm>
          <a:prstGeom prst="rect">
            <a:avLst/>
          </a:prstGeom>
          <a:gradFill>
            <a:gsLst>
              <a:gs pos="0">
                <a:srgbClr val="FFEFD1"/>
              </a:gs>
              <a:gs pos="64999">
                <a:srgbClr val="F0EBD5"/>
              </a:gs>
              <a:gs pos="100000">
                <a:srgbClr val="D1C39F"/>
              </a:gs>
            </a:gsLst>
            <a:lin ang="5400000" scaled="0"/>
          </a:gradFill>
          <a:ln>
            <a:solidFill>
              <a:srgbClr val="800000"/>
            </a:solidFill>
          </a:ln>
        </p:spPr>
        <p:txBody>
          <a:bodyPr wrap="square" rtlCol="0">
            <a:spAutoFit/>
          </a:bodyPr>
          <a:lstStyle/>
          <a:p>
            <a:pPr algn="ctr"/>
            <a:r>
              <a:rPr lang="es-MX" sz="1600" b="1" dirty="0">
                <a:latin typeface="Arial Narrow" pitchFamily="34" charset="0"/>
              </a:rPr>
              <a:t>Seguimiento  y Evaluación Anual y Semestral de Resultados </a:t>
            </a:r>
          </a:p>
        </p:txBody>
      </p:sp>
    </p:spTree>
    <p:extLst>
      <p:ext uri="{BB962C8B-B14F-4D97-AF65-F5344CB8AC3E}">
        <p14:creationId xmlns:p14="http://schemas.microsoft.com/office/powerpoint/2010/main" val="4023782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p:nvPr/>
        </p:nvPicPr>
        <p:blipFill>
          <a:blip r:embed="rId2"/>
          <a:stretch>
            <a:fillRect/>
          </a:stretch>
        </p:blipFill>
        <p:spPr>
          <a:xfrm>
            <a:off x="0" y="-171400"/>
            <a:ext cx="9144000" cy="6828382"/>
          </a:xfrm>
          <a:prstGeom prst="rect">
            <a:avLst/>
          </a:prstGeom>
        </p:spPr>
      </p:pic>
      <p:sp>
        <p:nvSpPr>
          <p:cNvPr id="4" name="3 CuadroTexto"/>
          <p:cNvSpPr txBox="1"/>
          <p:nvPr/>
        </p:nvSpPr>
        <p:spPr>
          <a:xfrm>
            <a:off x="3995936" y="148607"/>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sp>
        <p:nvSpPr>
          <p:cNvPr id="8" name="7 Lágrima"/>
          <p:cNvSpPr/>
          <p:nvPr/>
        </p:nvSpPr>
        <p:spPr>
          <a:xfrm>
            <a:off x="611830" y="1052736"/>
            <a:ext cx="7416554" cy="4752528"/>
          </a:xfrm>
          <a:prstGeom prst="teardrop">
            <a:avLst/>
          </a:prstGeom>
          <a:gradFill>
            <a:gsLst>
              <a:gs pos="0">
                <a:srgbClr val="FFEFD1"/>
              </a:gs>
              <a:gs pos="64999">
                <a:srgbClr val="F0EBD5"/>
              </a:gs>
              <a:gs pos="100000">
                <a:srgbClr val="D1C39F"/>
              </a:gs>
            </a:gsLst>
            <a:lin ang="5400000" scaled="0"/>
          </a:gra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endParaRPr>
          </a:p>
          <a:p>
            <a:endParaRPr lang="es-MX" sz="1400" b="1" dirty="0">
              <a:solidFill>
                <a:schemeClr val="tx1"/>
              </a:solidFill>
            </a:endParaRPr>
          </a:p>
          <a:p>
            <a:pPr algn="ctr"/>
            <a:r>
              <a:rPr lang="es-MX" sz="1600" b="1" u="sng" dirty="0">
                <a:solidFill>
                  <a:schemeClr val="tx1"/>
                </a:solidFill>
              </a:rPr>
              <a:t>La planeación estratégica debe incluir los siguientes pasos:</a:t>
            </a:r>
          </a:p>
          <a:p>
            <a:pPr algn="ctr"/>
            <a:br>
              <a:rPr lang="es-MX" sz="1600" b="1" dirty="0">
                <a:solidFill>
                  <a:schemeClr val="tx1"/>
                </a:solidFill>
              </a:rPr>
            </a:br>
            <a:r>
              <a:rPr lang="es-MX" sz="1600" b="1" dirty="0">
                <a:solidFill>
                  <a:schemeClr val="tx1"/>
                </a:solidFill>
              </a:rPr>
              <a:t>- Definir o revisar los valores, visión y misión de la institución</a:t>
            </a:r>
            <a:br>
              <a:rPr lang="es-MX" sz="1600" b="1" dirty="0">
                <a:solidFill>
                  <a:schemeClr val="tx1"/>
                </a:solidFill>
              </a:rPr>
            </a:br>
            <a:r>
              <a:rPr lang="es-MX" sz="1600" b="1" dirty="0">
                <a:solidFill>
                  <a:schemeClr val="tx1"/>
                </a:solidFill>
              </a:rPr>
              <a:t>- Llevar a cabo un análisis del entorno</a:t>
            </a:r>
            <a:br>
              <a:rPr lang="es-MX" sz="1600" b="1" dirty="0">
                <a:solidFill>
                  <a:schemeClr val="tx1"/>
                </a:solidFill>
              </a:rPr>
            </a:br>
            <a:r>
              <a:rPr lang="es-MX" sz="1600" b="1" dirty="0">
                <a:solidFill>
                  <a:schemeClr val="tx1"/>
                </a:solidFill>
              </a:rPr>
              <a:t>- Desarrollar una serie de objetivos de largo plazo</a:t>
            </a:r>
          </a:p>
          <a:p>
            <a:pPr marL="285750" indent="-285750" algn="ctr">
              <a:buFontTx/>
              <a:buChar char="-"/>
            </a:pPr>
            <a:r>
              <a:rPr lang="es-MX" sz="1600" b="1" dirty="0">
                <a:solidFill>
                  <a:schemeClr val="tx1"/>
                </a:solidFill>
              </a:rPr>
              <a:t>Desarrollar metas e indicadores</a:t>
            </a:r>
            <a:br>
              <a:rPr lang="es-MX" sz="1600" b="1" dirty="0">
                <a:solidFill>
                  <a:schemeClr val="tx1"/>
                </a:solidFill>
              </a:rPr>
            </a:br>
            <a:r>
              <a:rPr lang="es-MX" sz="1600" b="1" dirty="0">
                <a:solidFill>
                  <a:schemeClr val="tx1"/>
                </a:solidFill>
              </a:rPr>
              <a:t>- Desarrollar un plan de acción para lograr los objetivos, metas e indicadores</a:t>
            </a:r>
            <a:br>
              <a:rPr lang="es-MX" sz="1600" b="1" dirty="0">
                <a:solidFill>
                  <a:schemeClr val="tx1"/>
                </a:solidFill>
              </a:rPr>
            </a:br>
            <a:r>
              <a:rPr lang="es-MX" sz="1600" b="1" dirty="0">
                <a:solidFill>
                  <a:schemeClr val="tx1"/>
                </a:solidFill>
              </a:rPr>
              <a:t>- Desarrollar procedimientos para monitorear el progreso y modificar la estrategia o el plan de acción basándose en cambios objetivos en el entorno </a:t>
            </a:r>
          </a:p>
          <a:p>
            <a:pPr marL="285750" indent="-285750" algn="ctr">
              <a:buFontTx/>
              <a:buChar char="-"/>
            </a:pPr>
            <a:r>
              <a:rPr lang="es-MX" sz="1600" b="1" dirty="0">
                <a:solidFill>
                  <a:schemeClr val="tx1"/>
                </a:solidFill>
              </a:rPr>
              <a:t>Informar el cumplimiento del  Programa de Trabajo</a:t>
            </a:r>
          </a:p>
          <a:p>
            <a:pPr algn="ctr"/>
            <a:r>
              <a:rPr lang="es-MX" sz="1600" b="1" dirty="0">
                <a:solidFill>
                  <a:schemeClr val="tx1"/>
                </a:solidFill>
              </a:rPr>
              <a:t> </a:t>
            </a:r>
          </a:p>
          <a:p>
            <a:pPr algn="ctr"/>
            <a:endParaRPr lang="es-MX" dirty="0"/>
          </a:p>
        </p:txBody>
      </p:sp>
    </p:spTree>
    <p:extLst>
      <p:ext uri="{BB962C8B-B14F-4D97-AF65-F5344CB8AC3E}">
        <p14:creationId xmlns:p14="http://schemas.microsoft.com/office/powerpoint/2010/main" val="386524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p:nvPr/>
        </p:nvPicPr>
        <p:blipFill>
          <a:blip r:embed="rId2"/>
          <a:stretch>
            <a:fillRect/>
          </a:stretch>
        </p:blipFill>
        <p:spPr>
          <a:xfrm>
            <a:off x="0" y="12649"/>
            <a:ext cx="9144000" cy="6828382"/>
          </a:xfrm>
          <a:prstGeom prst="rect">
            <a:avLst/>
          </a:prstGeom>
        </p:spPr>
      </p:pic>
      <p:sp>
        <p:nvSpPr>
          <p:cNvPr id="3" name="2 CuadroTexto"/>
          <p:cNvSpPr txBox="1"/>
          <p:nvPr/>
        </p:nvSpPr>
        <p:spPr>
          <a:xfrm>
            <a:off x="3995936" y="332656"/>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graphicFrame>
        <p:nvGraphicFramePr>
          <p:cNvPr id="6" name="5 Diagrama"/>
          <p:cNvGraphicFramePr/>
          <p:nvPr>
            <p:extLst>
              <p:ext uri="{D42A27DB-BD31-4B8C-83A1-F6EECF244321}">
                <p14:modId xmlns:p14="http://schemas.microsoft.com/office/powerpoint/2010/main" val="860304746"/>
              </p:ext>
            </p:extLst>
          </p:nvPr>
        </p:nvGraphicFramePr>
        <p:xfrm>
          <a:off x="827584" y="1052736"/>
          <a:ext cx="7344816" cy="53565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4124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p:nvPr/>
        </p:nvPicPr>
        <p:blipFill>
          <a:blip r:embed="rId2"/>
          <a:stretch>
            <a:fillRect/>
          </a:stretch>
        </p:blipFill>
        <p:spPr>
          <a:xfrm>
            <a:off x="0" y="12649"/>
            <a:ext cx="9144000" cy="6828382"/>
          </a:xfrm>
          <a:prstGeom prst="rect">
            <a:avLst/>
          </a:prstGeom>
        </p:spPr>
      </p:pic>
      <p:sp>
        <p:nvSpPr>
          <p:cNvPr id="6" name="5 CuadroTexto"/>
          <p:cNvSpPr txBox="1"/>
          <p:nvPr/>
        </p:nvSpPr>
        <p:spPr>
          <a:xfrm>
            <a:off x="3995936" y="332656"/>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graphicFrame>
        <p:nvGraphicFramePr>
          <p:cNvPr id="8" name="7 Diagrama"/>
          <p:cNvGraphicFramePr/>
          <p:nvPr>
            <p:extLst>
              <p:ext uri="{D42A27DB-BD31-4B8C-83A1-F6EECF244321}">
                <p14:modId xmlns:p14="http://schemas.microsoft.com/office/powerpoint/2010/main" val="248192926"/>
              </p:ext>
            </p:extLst>
          </p:nvPr>
        </p:nvGraphicFramePr>
        <p:xfrm>
          <a:off x="827584" y="1052736"/>
          <a:ext cx="7344816" cy="53565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690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p:nvPr/>
        </p:nvPicPr>
        <p:blipFill>
          <a:blip r:embed="rId2"/>
          <a:stretch>
            <a:fillRect/>
          </a:stretch>
        </p:blipFill>
        <p:spPr>
          <a:xfrm>
            <a:off x="0" y="12649"/>
            <a:ext cx="9144000" cy="6828382"/>
          </a:xfrm>
          <a:prstGeom prst="rect">
            <a:avLst/>
          </a:prstGeom>
        </p:spPr>
      </p:pic>
      <p:sp>
        <p:nvSpPr>
          <p:cNvPr id="3" name="2 CuadroTexto"/>
          <p:cNvSpPr txBox="1"/>
          <p:nvPr/>
        </p:nvSpPr>
        <p:spPr>
          <a:xfrm>
            <a:off x="3995936" y="332656"/>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sp>
        <p:nvSpPr>
          <p:cNvPr id="4" name="3 CuadroTexto"/>
          <p:cNvSpPr txBox="1"/>
          <p:nvPr/>
        </p:nvSpPr>
        <p:spPr>
          <a:xfrm>
            <a:off x="395536" y="908720"/>
            <a:ext cx="8136904" cy="5539978"/>
          </a:xfrm>
          <a:prstGeom prst="rect">
            <a:avLst/>
          </a:prstGeom>
          <a:noFill/>
        </p:spPr>
        <p:txBody>
          <a:bodyPr wrap="square" rtlCol="0">
            <a:spAutoFit/>
          </a:bodyPr>
          <a:lstStyle/>
          <a:p>
            <a:pPr algn="just"/>
            <a:r>
              <a:rPr lang="es-MX" sz="1600" dirty="0"/>
              <a:t>Sobre esta base, te queremos compartir que la misión, visión, objetivo y valores del Hospital Regional de Alta Especialidad de Ixtapaluca,  son los siguientes:</a:t>
            </a:r>
          </a:p>
          <a:p>
            <a:pPr algn="just"/>
            <a:endParaRPr lang="es-MX" sz="1600" dirty="0"/>
          </a:p>
          <a:p>
            <a:pPr algn="just"/>
            <a:r>
              <a:rPr lang="es-MX" sz="1600" b="1" dirty="0"/>
              <a:t>MISIÓN </a:t>
            </a:r>
          </a:p>
          <a:p>
            <a:pPr algn="just"/>
            <a:r>
              <a:rPr lang="es-MX" sz="1600" dirty="0"/>
              <a:t>Brindar servicios de salud con un equipo innovador de profesionales competentes y altamente comprometidos con el usuario, en la resolución de los problemas de salud incluyendo los de alta complejidad, con estructura y tecnología de punta, a través de un modelo de atención único e integrado a la red de servicios que promueve a la formación y desarrollo de recursos humanos y generación del conocimiento.</a:t>
            </a:r>
          </a:p>
          <a:p>
            <a:pPr algn="just"/>
            <a:endParaRPr lang="es-MX" sz="1600" dirty="0"/>
          </a:p>
          <a:p>
            <a:pPr algn="just"/>
            <a:r>
              <a:rPr lang="es-MX" sz="1600" b="1" dirty="0"/>
              <a:t>VISIÓN</a:t>
            </a:r>
          </a:p>
          <a:p>
            <a:pPr algn="just"/>
            <a:r>
              <a:rPr lang="es-MX" sz="1600" dirty="0"/>
              <a:t>Ser una institución líder en atención de la salud, nacional e internacional, con los más altos estándares de calidad, incorporando los recursos humanos, materiales y nuevas tecnologías, para la mejor atención, basados en la mejor evidencia.</a:t>
            </a:r>
          </a:p>
          <a:p>
            <a:pPr algn="just"/>
            <a:endParaRPr lang="es-MX" sz="1600" dirty="0"/>
          </a:p>
          <a:p>
            <a:pPr algn="just"/>
            <a:r>
              <a:rPr lang="es-MX" sz="1600" b="1" dirty="0"/>
              <a:t>OBJETIVO</a:t>
            </a:r>
          </a:p>
          <a:p>
            <a:pPr algn="just"/>
            <a:r>
              <a:rPr lang="es-MX" sz="1600" dirty="0"/>
              <a:t>Otorgar atención médica integral a la población que lo solicite de acuerdo al modelo de calidad, así como la formación de recursos humanos en salud, apoyada en la capacidad instalada del HRAEI, considerando la mejor evidencia científica para lograr el crecimiento del bienestar social en salud, mediante el uso eficiente de los recursos.</a:t>
            </a:r>
          </a:p>
          <a:p>
            <a:pPr algn="just"/>
            <a:endParaRPr lang="es-MX" sz="1600" dirty="0"/>
          </a:p>
          <a:p>
            <a:endParaRPr lang="es-MX" b="1" dirty="0"/>
          </a:p>
        </p:txBody>
      </p:sp>
    </p:spTree>
    <p:extLst>
      <p:ext uri="{BB962C8B-B14F-4D97-AF65-F5344CB8AC3E}">
        <p14:creationId xmlns:p14="http://schemas.microsoft.com/office/powerpoint/2010/main" val="4152898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p:nvPr/>
        </p:nvPicPr>
        <p:blipFill>
          <a:blip r:embed="rId2"/>
          <a:stretch>
            <a:fillRect/>
          </a:stretch>
        </p:blipFill>
        <p:spPr>
          <a:xfrm>
            <a:off x="0" y="12649"/>
            <a:ext cx="9144000" cy="6828382"/>
          </a:xfrm>
          <a:prstGeom prst="rect">
            <a:avLst/>
          </a:prstGeom>
        </p:spPr>
      </p:pic>
      <p:sp>
        <p:nvSpPr>
          <p:cNvPr id="3" name="2 CuadroTexto"/>
          <p:cNvSpPr txBox="1"/>
          <p:nvPr/>
        </p:nvSpPr>
        <p:spPr>
          <a:xfrm>
            <a:off x="3995936" y="332656"/>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sp>
        <p:nvSpPr>
          <p:cNvPr id="4" name="3 CuadroTexto"/>
          <p:cNvSpPr txBox="1"/>
          <p:nvPr/>
        </p:nvSpPr>
        <p:spPr>
          <a:xfrm>
            <a:off x="395536" y="980728"/>
            <a:ext cx="8136904" cy="5355312"/>
          </a:xfrm>
          <a:prstGeom prst="rect">
            <a:avLst/>
          </a:prstGeom>
          <a:noFill/>
        </p:spPr>
        <p:txBody>
          <a:bodyPr wrap="square" rtlCol="0">
            <a:spAutoFit/>
          </a:bodyPr>
          <a:lstStyle/>
          <a:p>
            <a:r>
              <a:rPr lang="es-MX" b="1" dirty="0"/>
              <a:t>VALORES</a:t>
            </a:r>
          </a:p>
          <a:p>
            <a:endParaRPr lang="es-MX" b="1" dirty="0"/>
          </a:p>
          <a:p>
            <a:r>
              <a:rPr lang="es-MX" u="sng" dirty="0">
                <a:effectLst>
                  <a:outerShdw blurRad="38100" dist="38100" dir="2700000" algn="tl">
                    <a:srgbClr val="000000">
                      <a:alpha val="43137"/>
                    </a:srgbClr>
                  </a:outerShdw>
                </a:effectLst>
              </a:rPr>
              <a:t>HONESTIDAD</a:t>
            </a:r>
          </a:p>
          <a:p>
            <a:r>
              <a:rPr lang="es-MX" dirty="0"/>
              <a:t>Principio de la conducta que guía el trabajo cotidiano</a:t>
            </a:r>
          </a:p>
          <a:p>
            <a:r>
              <a:rPr lang="es-MX" u="sng" dirty="0">
                <a:effectLst>
                  <a:outerShdw blurRad="38100" dist="38100" dir="2700000" algn="tl">
                    <a:srgbClr val="000000">
                      <a:alpha val="43137"/>
                    </a:srgbClr>
                  </a:outerShdw>
                </a:effectLst>
              </a:rPr>
              <a:t>EQUIDAD</a:t>
            </a:r>
          </a:p>
          <a:p>
            <a:r>
              <a:rPr lang="es-MX" dirty="0"/>
              <a:t>Imparcialidad, en lo que a cada persona le corresponde.</a:t>
            </a:r>
          </a:p>
          <a:p>
            <a:r>
              <a:rPr lang="es-MX" u="sng" dirty="0">
                <a:effectLst>
                  <a:outerShdw blurRad="38100" dist="38100" dir="2700000" algn="tl">
                    <a:srgbClr val="000000">
                      <a:alpha val="43137"/>
                    </a:srgbClr>
                  </a:outerShdw>
                </a:effectLst>
              </a:rPr>
              <a:t>HUMILDAD</a:t>
            </a:r>
          </a:p>
          <a:p>
            <a:r>
              <a:rPr lang="es-MX" dirty="0"/>
              <a:t>Permite a cada persona identificarse objetivamente y actuar por el bien de los</a:t>
            </a:r>
          </a:p>
          <a:p>
            <a:r>
              <a:rPr lang="es-MX" dirty="0"/>
              <a:t>demás.</a:t>
            </a:r>
          </a:p>
          <a:p>
            <a:r>
              <a:rPr lang="es-MX" u="sng" dirty="0">
                <a:effectLst>
                  <a:outerShdw blurRad="38100" dist="38100" dir="2700000" algn="tl">
                    <a:srgbClr val="000000">
                      <a:alpha val="43137"/>
                    </a:srgbClr>
                  </a:outerShdw>
                </a:effectLst>
              </a:rPr>
              <a:t>JUSTICIA</a:t>
            </a:r>
          </a:p>
          <a:p>
            <a:r>
              <a:rPr lang="es-MX" dirty="0"/>
              <a:t>Lo que le pertenece a cada persona por razón o por derecho.</a:t>
            </a:r>
          </a:p>
          <a:p>
            <a:r>
              <a:rPr lang="es-MX" u="sng" dirty="0">
                <a:effectLst>
                  <a:outerShdw blurRad="38100" dist="38100" dir="2700000" algn="tl">
                    <a:srgbClr val="000000">
                      <a:alpha val="43137"/>
                    </a:srgbClr>
                  </a:outerShdw>
                </a:effectLst>
              </a:rPr>
              <a:t>RESPONSABILIDAD</a:t>
            </a:r>
          </a:p>
          <a:p>
            <a:r>
              <a:rPr lang="es-MX" dirty="0"/>
              <a:t>Encaminada a la conciencia de la persona, que le permite reflexionar, administrar,</a:t>
            </a:r>
          </a:p>
          <a:p>
            <a:r>
              <a:rPr lang="es-MX" dirty="0"/>
              <a:t>orientar y valorar las consecuencias de sus actos, en el plano de lo moral y lo</a:t>
            </a:r>
          </a:p>
          <a:p>
            <a:r>
              <a:rPr lang="es-MX" dirty="0"/>
              <a:t>ético.</a:t>
            </a:r>
          </a:p>
          <a:p>
            <a:r>
              <a:rPr lang="es-MX" u="sng" dirty="0">
                <a:effectLst>
                  <a:outerShdw blurRad="38100" dist="38100" dir="2700000" algn="tl">
                    <a:srgbClr val="000000">
                      <a:alpha val="43137"/>
                    </a:srgbClr>
                  </a:outerShdw>
                </a:effectLst>
              </a:rPr>
              <a:t>COMPROMISO</a:t>
            </a:r>
          </a:p>
          <a:p>
            <a:r>
              <a:rPr lang="es-MX" dirty="0"/>
              <a:t>Dirigir el potencial humano hacia las metas institucionales</a:t>
            </a:r>
          </a:p>
          <a:p>
            <a:r>
              <a:rPr lang="es-MX" u="sng" dirty="0">
                <a:effectLst>
                  <a:outerShdw blurRad="38100" dist="38100" dir="2700000" algn="tl">
                    <a:srgbClr val="000000">
                      <a:alpha val="43137"/>
                    </a:srgbClr>
                  </a:outerShdw>
                </a:effectLst>
              </a:rPr>
              <a:t>RESPETO A LA VIDA</a:t>
            </a:r>
          </a:p>
          <a:p>
            <a:r>
              <a:rPr lang="es-MX" dirty="0"/>
              <a:t>Dirigir todas las acciones en beneficio</a:t>
            </a:r>
            <a:endParaRPr lang="es-MX" b="1" dirty="0"/>
          </a:p>
        </p:txBody>
      </p:sp>
    </p:spTree>
    <p:extLst>
      <p:ext uri="{BB962C8B-B14F-4D97-AF65-F5344CB8AC3E}">
        <p14:creationId xmlns:p14="http://schemas.microsoft.com/office/powerpoint/2010/main" val="511639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p:nvPr/>
        </p:nvPicPr>
        <p:blipFill>
          <a:blip r:embed="rId2"/>
          <a:stretch>
            <a:fillRect/>
          </a:stretch>
        </p:blipFill>
        <p:spPr>
          <a:xfrm>
            <a:off x="-23484" y="0"/>
            <a:ext cx="9144000" cy="6828382"/>
          </a:xfrm>
          <a:prstGeom prst="rect">
            <a:avLst/>
          </a:prstGeom>
        </p:spPr>
      </p:pic>
      <p:sp>
        <p:nvSpPr>
          <p:cNvPr id="3" name="2 CuadroTexto"/>
          <p:cNvSpPr txBox="1"/>
          <p:nvPr/>
        </p:nvSpPr>
        <p:spPr>
          <a:xfrm>
            <a:off x="3995936" y="332656"/>
            <a:ext cx="4680520" cy="738664"/>
          </a:xfrm>
          <a:prstGeom prst="rect">
            <a:avLst/>
          </a:prstGeom>
          <a:noFill/>
        </p:spPr>
        <p:txBody>
          <a:bodyPr wrap="square" rtlCol="0">
            <a:spAutoFit/>
          </a:bodyPr>
          <a:lstStyle/>
          <a:p>
            <a:pPr algn="r"/>
            <a:r>
              <a:rPr lang="es-MX" sz="1200" b="1" dirty="0">
                <a:latin typeface="Arial Narrow" pitchFamily="34" charset="0"/>
              </a:rPr>
              <a:t>Hospital Regional de Alta Especialidad de Ixtapaluca</a:t>
            </a:r>
            <a:endParaRPr lang="es-MX" sz="1200" dirty="0">
              <a:latin typeface="Arial Narrow" pitchFamily="34" charset="0"/>
            </a:endParaRPr>
          </a:p>
          <a:p>
            <a:pPr algn="r"/>
            <a:r>
              <a:rPr lang="es-MX" sz="1200" dirty="0">
                <a:latin typeface="Arial Narrow" pitchFamily="34" charset="0"/>
              </a:rPr>
              <a:t>Coordinación de Control Interno Institucional</a:t>
            </a:r>
          </a:p>
          <a:p>
            <a:endParaRPr lang="es-MX" dirty="0"/>
          </a:p>
        </p:txBody>
      </p:sp>
      <p:sp>
        <p:nvSpPr>
          <p:cNvPr id="4" name="3 CuadroTexto"/>
          <p:cNvSpPr txBox="1"/>
          <p:nvPr/>
        </p:nvSpPr>
        <p:spPr>
          <a:xfrm>
            <a:off x="323528" y="908720"/>
            <a:ext cx="8424936" cy="4801314"/>
          </a:xfrm>
          <a:prstGeom prst="rect">
            <a:avLst/>
          </a:prstGeom>
          <a:noFill/>
        </p:spPr>
        <p:txBody>
          <a:bodyPr wrap="square" rtlCol="0">
            <a:spAutoFit/>
          </a:bodyPr>
          <a:lstStyle/>
          <a:p>
            <a:pPr algn="ctr"/>
            <a:r>
              <a:rPr lang="es-MX" dirty="0"/>
              <a:t>Te informamos que cada año, la alta dirección del Hospital Regional de Alta Especialidad de Ixtapaluca, elabora un Programa de Trabajo que se somete a aprobación de la H. Junta de Gobierno y se da a conocer por el Director General al personal de la institución. </a:t>
            </a:r>
          </a:p>
          <a:p>
            <a:endParaRPr lang="es-MX" dirty="0"/>
          </a:p>
          <a:p>
            <a:pPr algn="ctr"/>
            <a:r>
              <a:rPr lang="es-MX" dirty="0"/>
              <a:t>Cada trimestre, se presenta ante la H. Junta de Gobierno, un avance trimestral de la gestión institucional, del cumplimiento de objetivos, metas e indicadores que se generaron en el proceso de planeación estratégica.</a:t>
            </a:r>
          </a:p>
          <a:p>
            <a:endParaRPr lang="es-MX" dirty="0"/>
          </a:p>
          <a:p>
            <a:pPr algn="ctr"/>
            <a:r>
              <a:rPr lang="es-MX" dirty="0"/>
              <a:t>Finalmente, te invitamos a conocer la visión, la misión, el objetivo, los valores, así como los  Programas de Trabajo, en la página electrónica institucional </a:t>
            </a:r>
            <a:r>
              <a:rPr lang="es-MX" dirty="0">
                <a:hlinkClick r:id="rId3"/>
              </a:rPr>
              <a:t>www.hraei.gob.mx</a:t>
            </a:r>
            <a:r>
              <a:rPr lang="es-MX" dirty="0"/>
              <a:t> o bien, puedes consultar en YouTube, en la liga </a:t>
            </a:r>
            <a:r>
              <a:rPr lang="es-MX" dirty="0">
                <a:hlinkClick r:id="rId4"/>
              </a:rPr>
              <a:t>https://www.youtube.com/results?search_query=hraei</a:t>
            </a:r>
            <a:r>
              <a:rPr lang="es-MX" dirty="0"/>
              <a:t>, diversos videos en donde te informarás del quehacer e identidad de la institución en donde laboras.</a:t>
            </a:r>
          </a:p>
          <a:p>
            <a:pPr algn="ctr"/>
            <a:endParaRPr lang="es-MX" dirty="0"/>
          </a:p>
          <a:p>
            <a:pPr algn="ctr"/>
            <a:r>
              <a:rPr lang="es-MX" dirty="0"/>
              <a:t> </a:t>
            </a:r>
          </a:p>
          <a:p>
            <a:pPr algn="ctr"/>
            <a:endParaRPr lang="es-MX" dirty="0"/>
          </a:p>
          <a:p>
            <a:endParaRPr lang="es-MX" dirty="0"/>
          </a:p>
        </p:txBody>
      </p:sp>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6256" y="4509120"/>
            <a:ext cx="1656184"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CuadroTexto"/>
          <p:cNvSpPr txBox="1"/>
          <p:nvPr/>
        </p:nvSpPr>
        <p:spPr>
          <a:xfrm>
            <a:off x="6660232" y="5837202"/>
            <a:ext cx="2160240" cy="400110"/>
          </a:xfrm>
          <a:prstGeom prst="rect">
            <a:avLst/>
          </a:prstGeom>
          <a:noFill/>
        </p:spPr>
        <p:txBody>
          <a:bodyPr wrap="square" rtlCol="0">
            <a:spAutoFit/>
          </a:bodyPr>
          <a:lstStyle/>
          <a:p>
            <a:pPr algn="ctr"/>
            <a:r>
              <a:rPr lang="es-MX" sz="1000" dirty="0"/>
              <a:t>“Excelencia médica al servicio de México”</a:t>
            </a:r>
          </a:p>
        </p:txBody>
      </p:sp>
    </p:spTree>
    <p:extLst>
      <p:ext uri="{BB962C8B-B14F-4D97-AF65-F5344CB8AC3E}">
        <p14:creationId xmlns:p14="http://schemas.microsoft.com/office/powerpoint/2010/main" val="160958551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24025</TotalTime>
  <Words>978</Words>
  <Application>Microsoft Office PowerPoint</Application>
  <PresentationFormat>Presentación en pantalla (4:3)</PresentationFormat>
  <Paragraphs>93</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Arial Narrow</vt:lpstr>
      <vt:lpstr>Calibri</vt:lpstr>
      <vt:lpstr>Tahoma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Presentación</dc:creator>
  <cp:lastModifiedBy>TRABAJO DE MEDICOS</cp:lastModifiedBy>
  <cp:revision>2145</cp:revision>
  <cp:lastPrinted>2019-02-05T16:36:25Z</cp:lastPrinted>
  <dcterms:created xsi:type="dcterms:W3CDTF">2015-12-14T19:29:12Z</dcterms:created>
  <dcterms:modified xsi:type="dcterms:W3CDTF">2019-03-01T21:17:53Z</dcterms:modified>
</cp:coreProperties>
</file>